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4"/>
  </p:notesMasterIdLst>
  <p:handoutMasterIdLst>
    <p:handoutMasterId r:id="rId75"/>
  </p:handoutMasterIdLst>
  <p:sldIdLst>
    <p:sldId id="2241" r:id="rId2"/>
    <p:sldId id="2436" r:id="rId3"/>
    <p:sldId id="2434" r:id="rId4"/>
    <p:sldId id="2844" r:id="rId5"/>
    <p:sldId id="4580" r:id="rId6"/>
    <p:sldId id="4581" r:id="rId7"/>
    <p:sldId id="2952" r:id="rId8"/>
    <p:sldId id="2969" r:id="rId9"/>
    <p:sldId id="471" r:id="rId10"/>
    <p:sldId id="4651" r:id="rId11"/>
    <p:sldId id="4596" r:id="rId12"/>
    <p:sldId id="4597" r:id="rId13"/>
    <p:sldId id="4598" r:id="rId14"/>
    <p:sldId id="4600" r:id="rId15"/>
    <p:sldId id="4628" r:id="rId16"/>
    <p:sldId id="4601" r:id="rId17"/>
    <p:sldId id="4599" r:id="rId18"/>
    <p:sldId id="3011" r:id="rId19"/>
    <p:sldId id="3016" r:id="rId20"/>
    <p:sldId id="4604" r:id="rId21"/>
    <p:sldId id="4650" r:id="rId22"/>
    <p:sldId id="3015" r:id="rId23"/>
    <p:sldId id="3017" r:id="rId24"/>
    <p:sldId id="3014" r:id="rId25"/>
    <p:sldId id="4614" r:id="rId26"/>
    <p:sldId id="4615" r:id="rId27"/>
    <p:sldId id="4616" r:id="rId28"/>
    <p:sldId id="4617" r:id="rId29"/>
    <p:sldId id="4618" r:id="rId30"/>
    <p:sldId id="4619" r:id="rId31"/>
    <p:sldId id="4620" r:id="rId32"/>
    <p:sldId id="4632" r:id="rId33"/>
    <p:sldId id="4611" r:id="rId34"/>
    <p:sldId id="4610" r:id="rId35"/>
    <p:sldId id="3023" r:id="rId36"/>
    <p:sldId id="4621" r:id="rId37"/>
    <p:sldId id="4622" r:id="rId38"/>
    <p:sldId id="276" r:id="rId39"/>
    <p:sldId id="260" r:id="rId40"/>
    <p:sldId id="4634" r:id="rId41"/>
    <p:sldId id="4629" r:id="rId42"/>
    <p:sldId id="4630" r:id="rId43"/>
    <p:sldId id="4631" r:id="rId44"/>
    <p:sldId id="4633" r:id="rId45"/>
    <p:sldId id="4635" r:id="rId46"/>
    <p:sldId id="4636" r:id="rId47"/>
    <p:sldId id="4638" r:id="rId48"/>
    <p:sldId id="4640" r:id="rId49"/>
    <p:sldId id="4645" r:id="rId50"/>
    <p:sldId id="4646" r:id="rId51"/>
    <p:sldId id="4652" r:id="rId52"/>
    <p:sldId id="4657" r:id="rId53"/>
    <p:sldId id="4648" r:id="rId54"/>
    <p:sldId id="4644" r:id="rId55"/>
    <p:sldId id="4654" r:id="rId56"/>
    <p:sldId id="4656" r:id="rId57"/>
    <p:sldId id="4655" r:id="rId58"/>
    <p:sldId id="4649" r:id="rId59"/>
    <p:sldId id="4642" r:id="rId60"/>
    <p:sldId id="4660" r:id="rId61"/>
    <p:sldId id="4661" r:id="rId62"/>
    <p:sldId id="4659" r:id="rId63"/>
    <p:sldId id="4658" r:id="rId64"/>
    <p:sldId id="4665" r:id="rId65"/>
    <p:sldId id="4663" r:id="rId66"/>
    <p:sldId id="4662" r:id="rId67"/>
    <p:sldId id="4664" r:id="rId68"/>
    <p:sldId id="4666" r:id="rId69"/>
    <p:sldId id="4624" r:id="rId70"/>
    <p:sldId id="4625" r:id="rId71"/>
    <p:sldId id="4627" r:id="rId72"/>
    <p:sldId id="4623" r:id="rId7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925" userDrawn="1">
          <p15:clr>
            <a:srgbClr val="A4A3A4"/>
          </p15:clr>
        </p15:guide>
        <p15:guide id="4" orient="horz" pos="18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F6F9D6"/>
    <a:srgbClr val="B0FFD3"/>
    <a:srgbClr val="0432FF"/>
    <a:srgbClr val="BE384B"/>
    <a:srgbClr val="E2EAF7"/>
    <a:srgbClr val="FF5F00"/>
    <a:srgbClr val="FF7E79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7" autoAdjust="0"/>
    <p:restoredTop sz="72184" autoAdjust="0"/>
  </p:normalViewPr>
  <p:slideViewPr>
    <p:cSldViewPr>
      <p:cViewPr varScale="1">
        <p:scale>
          <a:sx n="85" d="100"/>
          <a:sy n="85" d="100"/>
        </p:scale>
        <p:origin x="2136" y="168"/>
      </p:cViewPr>
      <p:guideLst>
        <p:guide pos="2925"/>
        <p:guide orient="horz" pos="180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2023/12/12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71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169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387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99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787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481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285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092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524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197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3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670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82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4116-D153-B645-AD4B-921841F8A6CA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517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GPU</a:t>
            </a:r>
            <a:r>
              <a:rPr kumimoji="1" lang="zh-CN" altLang="en-US"/>
              <a:t>之间会用很多条</a:t>
            </a:r>
            <a:r>
              <a:rPr kumimoji="1" lang="en-US" altLang="zh-CN" err="1"/>
              <a:t>NVLink</a:t>
            </a:r>
            <a:r>
              <a:rPr kumimoji="1" lang="zh-CN" altLang="en-US"/>
              <a:t>链路连接起来。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这边的</a:t>
            </a:r>
            <a:r>
              <a:rPr kumimoji="1" lang="en-US" altLang="zh-CN"/>
              <a:t>x16</a:t>
            </a:r>
            <a:r>
              <a:rPr kumimoji="1" lang="zh-CN" altLang="en-US"/>
              <a:t>，</a:t>
            </a:r>
            <a:r>
              <a:rPr kumimoji="1" lang="en-US" altLang="zh-CN"/>
              <a:t>x8</a:t>
            </a:r>
            <a:r>
              <a:rPr kumimoji="1" lang="zh-CN" altLang="en-US"/>
              <a:t>就类似于</a:t>
            </a:r>
            <a:r>
              <a:rPr kumimoji="1" lang="en-US" altLang="zh-CN"/>
              <a:t>PCIe</a:t>
            </a:r>
            <a:r>
              <a:rPr kumimoji="1" lang="zh-CN" altLang="en-US"/>
              <a:t>的宽度，前面的</a:t>
            </a:r>
            <a:r>
              <a:rPr kumimoji="1" lang="en-US" altLang="zh-CN"/>
              <a:t>4</a:t>
            </a:r>
            <a:r>
              <a:rPr kumimoji="1" lang="zh-CN" altLang="en-US"/>
              <a:t>，</a:t>
            </a:r>
            <a:r>
              <a:rPr kumimoji="1" lang="en-US" altLang="zh-CN"/>
              <a:t>6</a:t>
            </a:r>
            <a:r>
              <a:rPr kumimoji="1" lang="zh-CN" altLang="en-US"/>
              <a:t>，</a:t>
            </a:r>
            <a:r>
              <a:rPr kumimoji="1" lang="en-US" altLang="zh-CN"/>
              <a:t>12</a:t>
            </a:r>
            <a:r>
              <a:rPr kumimoji="1" lang="zh-CN" altLang="en-US"/>
              <a:t>，</a:t>
            </a:r>
            <a:r>
              <a:rPr kumimoji="1" lang="en-US" altLang="zh-CN"/>
              <a:t>18</a:t>
            </a:r>
            <a:r>
              <a:rPr kumimoji="1" lang="zh-CN" altLang="en-US"/>
              <a:t>，就是每个</a:t>
            </a:r>
            <a:r>
              <a:rPr kumimoji="1" lang="en-US" altLang="zh-CN"/>
              <a:t>GPU</a:t>
            </a:r>
            <a:r>
              <a:rPr kumimoji="1" lang="zh-CN" altLang="en-US"/>
              <a:t>上最多可以连几条</a:t>
            </a:r>
            <a:r>
              <a:rPr kumimoji="1" lang="en-US" altLang="zh-CN"/>
              <a:t>link</a:t>
            </a:r>
            <a:r>
              <a:rPr kumimoji="1" lang="zh-CN" altLang="en-US"/>
              <a:t>。和前面每个</a:t>
            </a:r>
            <a:r>
              <a:rPr kumimoji="1" lang="en-US" altLang="zh-CN"/>
              <a:t>lane</a:t>
            </a:r>
            <a:r>
              <a:rPr kumimoji="1" lang="zh-CN" altLang="en-US"/>
              <a:t>的带宽乘起来，就能获得最终数百</a:t>
            </a:r>
            <a:r>
              <a:rPr kumimoji="1" lang="en-US" altLang="zh-CN"/>
              <a:t>GB</a:t>
            </a:r>
            <a:r>
              <a:rPr kumimoji="1" lang="zh-CN" altLang="en-US"/>
              <a:t>的带宽。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4116-D153-B645-AD4B-921841F8A6CA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9236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702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094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3963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2903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2\sum_{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759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462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897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7529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u="none" strike="noStrike">
                <a:solidFill>
                  <a:srgbClr val="999999"/>
                </a:solidFill>
                <a:effectLst/>
                <a:latin typeface="NVIDIA-APAC"/>
              </a:rPr>
              <a:t>* 采用稀疏技术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428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6108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9172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088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0938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2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riselab/ai-and-memory-wall-2cb4265cb0b8" TargetMode="External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401" y="1001455"/>
            <a:ext cx="8639311" cy="21047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Distributed Computing frameworks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The case of distributed training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 AI-sys Sp22, CMU15-418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A563D869-0A1B-F945-BE40-E508AA7EF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The computation graph abstraction </a:t>
            </a:r>
            <a:endParaRPr kumimoji="1"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Computations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" altLang="zh-CN" dirty="0"/>
              <a:t>expressed as a </a:t>
            </a:r>
            <a:r>
              <a:rPr kumimoji="1" lang="en" altLang="zh-CN" dirty="0">
                <a:solidFill>
                  <a:schemeClr val="accent1"/>
                </a:solidFill>
              </a:rPr>
              <a:t>graph (Directly acrylic graph) </a:t>
            </a:r>
          </a:p>
          <a:p>
            <a:pPr lvl="1"/>
            <a:r>
              <a:rPr kumimoji="1" lang="en" altLang="zh-CN" dirty="0"/>
              <a:t>Vertices are computations (or data) </a:t>
            </a:r>
          </a:p>
          <a:p>
            <a:pPr lvl="1"/>
            <a:r>
              <a:rPr kumimoji="1" lang="en" altLang="zh-CN" dirty="0"/>
              <a:t>Edges are communication channels</a:t>
            </a:r>
          </a:p>
          <a:p>
            <a:pPr lvl="1"/>
            <a:r>
              <a:rPr kumimoji="1" lang="en" altLang="zh-CN" dirty="0"/>
              <a:t>Each vertex has several input and output edges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3" name="Flowchart: Connector 3">
            <a:extLst>
              <a:ext uri="{FF2B5EF4-FFF2-40B4-BE49-F238E27FC236}">
                <a16:creationId xmlns:a16="http://schemas.microsoft.com/office/drawing/2014/main" id="{0F83A794-2098-C043-9B51-C1B2E080BF3B}"/>
              </a:ext>
            </a:extLst>
          </p:cNvPr>
          <p:cNvSpPr/>
          <p:nvPr/>
        </p:nvSpPr>
        <p:spPr>
          <a:xfrm>
            <a:off x="2938518" y="4381500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4" name="Flowchart: Connector 4">
            <a:extLst>
              <a:ext uri="{FF2B5EF4-FFF2-40B4-BE49-F238E27FC236}">
                <a16:creationId xmlns:a16="http://schemas.microsoft.com/office/drawing/2014/main" id="{80C0337C-E6A7-F245-95BD-ADCB1EF74F04}"/>
              </a:ext>
            </a:extLst>
          </p:cNvPr>
          <p:cNvSpPr/>
          <p:nvPr/>
        </p:nvSpPr>
        <p:spPr>
          <a:xfrm>
            <a:off x="2476500" y="5016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5" name="Flowchart: Connector 5">
            <a:extLst>
              <a:ext uri="{FF2B5EF4-FFF2-40B4-BE49-F238E27FC236}">
                <a16:creationId xmlns:a16="http://schemas.microsoft.com/office/drawing/2014/main" id="{A68C36B0-84B3-6F4D-BF93-91B6B0628C67}"/>
              </a:ext>
            </a:extLst>
          </p:cNvPr>
          <p:cNvSpPr/>
          <p:nvPr/>
        </p:nvSpPr>
        <p:spPr>
          <a:xfrm>
            <a:off x="3616685" y="3973328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6" name="Flowchart: Connector 6">
            <a:extLst>
              <a:ext uri="{FF2B5EF4-FFF2-40B4-BE49-F238E27FC236}">
                <a16:creationId xmlns:a16="http://schemas.microsoft.com/office/drawing/2014/main" id="{878A29CD-4743-4E4A-941E-2D9EAE18C722}"/>
              </a:ext>
            </a:extLst>
          </p:cNvPr>
          <p:cNvSpPr/>
          <p:nvPr/>
        </p:nvSpPr>
        <p:spPr>
          <a:xfrm>
            <a:off x="3912791" y="32385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7" name="Flowchart: Connector 7">
            <a:extLst>
              <a:ext uri="{FF2B5EF4-FFF2-40B4-BE49-F238E27FC236}">
                <a16:creationId xmlns:a16="http://schemas.microsoft.com/office/drawing/2014/main" id="{32CEB1C9-9432-0449-9837-4DE89FB647D1}"/>
              </a:ext>
            </a:extLst>
          </p:cNvPr>
          <p:cNvSpPr/>
          <p:nvPr/>
        </p:nvSpPr>
        <p:spPr>
          <a:xfrm>
            <a:off x="3492500" y="4889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8" name="Flowchart: Connector 8">
            <a:extLst>
              <a:ext uri="{FF2B5EF4-FFF2-40B4-BE49-F238E27FC236}">
                <a16:creationId xmlns:a16="http://schemas.microsoft.com/office/drawing/2014/main" id="{C8A87037-BFAC-814F-A098-82F548DFF861}"/>
              </a:ext>
            </a:extLst>
          </p:cNvPr>
          <p:cNvSpPr/>
          <p:nvPr/>
        </p:nvSpPr>
        <p:spPr>
          <a:xfrm>
            <a:off x="4826000" y="466308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9" name="Flowchart: Connector 9">
            <a:extLst>
              <a:ext uri="{FF2B5EF4-FFF2-40B4-BE49-F238E27FC236}">
                <a16:creationId xmlns:a16="http://schemas.microsoft.com/office/drawing/2014/main" id="{EAB4643B-8DB2-C348-8C63-BB672BF2DCBC}"/>
              </a:ext>
            </a:extLst>
          </p:cNvPr>
          <p:cNvSpPr/>
          <p:nvPr/>
        </p:nvSpPr>
        <p:spPr>
          <a:xfrm>
            <a:off x="5143500" y="508699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7EB6A145-72EC-2C4E-9603-751D97573F4E}"/>
              </a:ext>
            </a:extLst>
          </p:cNvPr>
          <p:cNvSpPr/>
          <p:nvPr/>
        </p:nvSpPr>
        <p:spPr>
          <a:xfrm>
            <a:off x="4002060" y="5240575"/>
            <a:ext cx="87235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Arrow Connector 12">
            <a:extLst>
              <a:ext uri="{FF2B5EF4-FFF2-40B4-BE49-F238E27FC236}">
                <a16:creationId xmlns:a16="http://schemas.microsoft.com/office/drawing/2014/main" id="{91A3B1A7-204B-0248-8D10-DCFA1713F3E3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2681353" y="4586353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14">
            <a:extLst>
              <a:ext uri="{FF2B5EF4-FFF2-40B4-BE49-F238E27FC236}">
                <a16:creationId xmlns:a16="http://schemas.microsoft.com/office/drawing/2014/main" id="{01BF9C1F-0B81-4240-9F5B-371A8D2CBF33}"/>
              </a:ext>
            </a:extLst>
          </p:cNvPr>
          <p:cNvCxnSpPr>
            <a:stCxn id="57" idx="1"/>
            <a:endCxn id="53" idx="5"/>
          </p:cNvCxnSpPr>
          <p:nvPr/>
        </p:nvCxnSpPr>
        <p:spPr>
          <a:xfrm flipH="1" flipV="1">
            <a:off x="3143370" y="4586353"/>
            <a:ext cx="384278" cy="338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owchart: Connector 17">
            <a:extLst>
              <a:ext uri="{FF2B5EF4-FFF2-40B4-BE49-F238E27FC236}">
                <a16:creationId xmlns:a16="http://schemas.microsoft.com/office/drawing/2014/main" id="{AA85A733-43F8-CE46-AF2C-A11B92CB0DF1}"/>
              </a:ext>
            </a:extLst>
          </p:cNvPr>
          <p:cNvSpPr/>
          <p:nvPr/>
        </p:nvSpPr>
        <p:spPr>
          <a:xfrm>
            <a:off x="3917370" y="4516283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4" name="Straight Arrow Connector 18">
            <a:extLst>
              <a:ext uri="{FF2B5EF4-FFF2-40B4-BE49-F238E27FC236}">
                <a16:creationId xmlns:a16="http://schemas.microsoft.com/office/drawing/2014/main" id="{87465E3F-D748-8F41-81C0-9FE8C961ACAE}"/>
              </a:ext>
            </a:extLst>
          </p:cNvPr>
          <p:cNvCxnSpPr>
            <a:stCxn id="57" idx="7"/>
            <a:endCxn id="63" idx="3"/>
          </p:cNvCxnSpPr>
          <p:nvPr/>
        </p:nvCxnSpPr>
        <p:spPr>
          <a:xfrm flipV="1">
            <a:off x="3697353" y="4721136"/>
            <a:ext cx="255165" cy="20351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1">
            <a:extLst>
              <a:ext uri="{FF2B5EF4-FFF2-40B4-BE49-F238E27FC236}">
                <a16:creationId xmlns:a16="http://schemas.microsoft.com/office/drawing/2014/main" id="{BB639821-648F-3047-B105-7ED394D227C7}"/>
              </a:ext>
            </a:extLst>
          </p:cNvPr>
          <p:cNvCxnSpPr>
            <a:stCxn id="59" idx="1"/>
            <a:endCxn id="63" idx="5"/>
          </p:cNvCxnSpPr>
          <p:nvPr/>
        </p:nvCxnSpPr>
        <p:spPr>
          <a:xfrm flipH="1" flipV="1">
            <a:off x="4122223" y="4721136"/>
            <a:ext cx="1056425" cy="40100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Connector 24">
            <a:extLst>
              <a:ext uri="{FF2B5EF4-FFF2-40B4-BE49-F238E27FC236}">
                <a16:creationId xmlns:a16="http://schemas.microsoft.com/office/drawing/2014/main" id="{EA5A3BFC-8051-EB4C-BF19-3233480F4BF2}"/>
              </a:ext>
            </a:extLst>
          </p:cNvPr>
          <p:cNvSpPr/>
          <p:nvPr/>
        </p:nvSpPr>
        <p:spPr>
          <a:xfrm>
            <a:off x="4674167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7" name="Straight Arrow Connector 26">
            <a:extLst>
              <a:ext uri="{FF2B5EF4-FFF2-40B4-BE49-F238E27FC236}">
                <a16:creationId xmlns:a16="http://schemas.microsoft.com/office/drawing/2014/main" id="{6E03DE17-95BF-B64D-92B8-1314E53CC88B}"/>
              </a:ext>
            </a:extLst>
          </p:cNvPr>
          <p:cNvCxnSpPr>
            <a:stCxn id="58" idx="0"/>
            <a:endCxn id="66" idx="4"/>
          </p:cNvCxnSpPr>
          <p:nvPr/>
        </p:nvCxnSpPr>
        <p:spPr>
          <a:xfrm flipH="1" flipV="1">
            <a:off x="4794167" y="4423081"/>
            <a:ext cx="151833" cy="240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9">
            <a:extLst>
              <a:ext uri="{FF2B5EF4-FFF2-40B4-BE49-F238E27FC236}">
                <a16:creationId xmlns:a16="http://schemas.microsoft.com/office/drawing/2014/main" id="{B7765203-A0D5-EE44-9AB7-2994B96054E0}"/>
              </a:ext>
            </a:extLst>
          </p:cNvPr>
          <p:cNvCxnSpPr>
            <a:stCxn id="59" idx="7"/>
            <a:endCxn id="69" idx="4"/>
          </p:cNvCxnSpPr>
          <p:nvPr/>
        </p:nvCxnSpPr>
        <p:spPr>
          <a:xfrm flipV="1">
            <a:off x="5348353" y="4423081"/>
            <a:ext cx="246648" cy="69906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lowchart: Connector 32">
            <a:extLst>
              <a:ext uri="{FF2B5EF4-FFF2-40B4-BE49-F238E27FC236}">
                <a16:creationId xmlns:a16="http://schemas.microsoft.com/office/drawing/2014/main" id="{42F14688-713A-124B-BE3A-8FF54F08EE5D}"/>
              </a:ext>
            </a:extLst>
          </p:cNvPr>
          <p:cNvSpPr/>
          <p:nvPr/>
        </p:nvSpPr>
        <p:spPr>
          <a:xfrm>
            <a:off x="5475000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33">
            <a:extLst>
              <a:ext uri="{FF2B5EF4-FFF2-40B4-BE49-F238E27FC236}">
                <a16:creationId xmlns:a16="http://schemas.microsoft.com/office/drawing/2014/main" id="{42A4E6F8-021F-DB47-BF8D-2148F4870507}"/>
              </a:ext>
            </a:extLst>
          </p:cNvPr>
          <p:cNvCxnSpPr>
            <a:stCxn id="58" idx="7"/>
            <a:endCxn id="69" idx="3"/>
          </p:cNvCxnSpPr>
          <p:nvPr/>
        </p:nvCxnSpPr>
        <p:spPr>
          <a:xfrm flipV="1">
            <a:off x="5030853" y="4387933"/>
            <a:ext cx="479295" cy="310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36">
            <a:extLst>
              <a:ext uri="{FF2B5EF4-FFF2-40B4-BE49-F238E27FC236}">
                <a16:creationId xmlns:a16="http://schemas.microsoft.com/office/drawing/2014/main" id="{C6383F52-BB6E-8341-AE49-C6A28E258998}"/>
              </a:ext>
            </a:extLst>
          </p:cNvPr>
          <p:cNvCxnSpPr>
            <a:stCxn id="53" idx="7"/>
            <a:endCxn id="55" idx="3"/>
          </p:cNvCxnSpPr>
          <p:nvPr/>
        </p:nvCxnSpPr>
        <p:spPr>
          <a:xfrm flipV="1">
            <a:off x="3143370" y="4178181"/>
            <a:ext cx="508463" cy="23846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owchart: Connector 39">
            <a:extLst>
              <a:ext uri="{FF2B5EF4-FFF2-40B4-BE49-F238E27FC236}">
                <a16:creationId xmlns:a16="http://schemas.microsoft.com/office/drawing/2014/main" id="{7B6FCA9C-E2B4-C048-A701-3E60881EC05E}"/>
              </a:ext>
            </a:extLst>
          </p:cNvPr>
          <p:cNvSpPr/>
          <p:nvPr/>
        </p:nvSpPr>
        <p:spPr>
          <a:xfrm>
            <a:off x="4159637" y="4031156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3" name="Flowchart: Connector 40">
            <a:extLst>
              <a:ext uri="{FF2B5EF4-FFF2-40B4-BE49-F238E27FC236}">
                <a16:creationId xmlns:a16="http://schemas.microsoft.com/office/drawing/2014/main" id="{F047AD7E-F113-034C-82AA-A684420D0CF7}"/>
              </a:ext>
            </a:extLst>
          </p:cNvPr>
          <p:cNvSpPr/>
          <p:nvPr/>
        </p:nvSpPr>
        <p:spPr>
          <a:xfrm>
            <a:off x="4699000" y="3788081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4" name="Straight Arrow Connector 41">
            <a:extLst>
              <a:ext uri="{FF2B5EF4-FFF2-40B4-BE49-F238E27FC236}">
                <a16:creationId xmlns:a16="http://schemas.microsoft.com/office/drawing/2014/main" id="{5FBCC6E1-C7BB-7E40-B1A5-0B6AA761DF4B}"/>
              </a:ext>
            </a:extLst>
          </p:cNvPr>
          <p:cNvCxnSpPr>
            <a:stCxn id="69" idx="1"/>
            <a:endCxn id="77" idx="4"/>
          </p:cNvCxnSpPr>
          <p:nvPr/>
        </p:nvCxnSpPr>
        <p:spPr>
          <a:xfrm flipH="1" flipV="1">
            <a:off x="5270500" y="4011473"/>
            <a:ext cx="239648" cy="2067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44">
            <a:extLst>
              <a:ext uri="{FF2B5EF4-FFF2-40B4-BE49-F238E27FC236}">
                <a16:creationId xmlns:a16="http://schemas.microsoft.com/office/drawing/2014/main" id="{DB8E643B-E63C-F342-AEFC-8574AE8C9D39}"/>
              </a:ext>
            </a:extLst>
          </p:cNvPr>
          <p:cNvCxnSpPr>
            <a:stCxn id="63" idx="7"/>
            <a:endCxn id="72" idx="4"/>
          </p:cNvCxnSpPr>
          <p:nvPr/>
        </p:nvCxnSpPr>
        <p:spPr>
          <a:xfrm flipV="1">
            <a:off x="4122223" y="4271156"/>
            <a:ext cx="157414" cy="2802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47">
            <a:extLst>
              <a:ext uri="{FF2B5EF4-FFF2-40B4-BE49-F238E27FC236}">
                <a16:creationId xmlns:a16="http://schemas.microsoft.com/office/drawing/2014/main" id="{F58FDBA0-4BD4-2546-B901-CA57B59B9868}"/>
              </a:ext>
            </a:extLst>
          </p:cNvPr>
          <p:cNvCxnSpPr>
            <a:stCxn id="66" idx="0"/>
            <a:endCxn id="73" idx="4"/>
          </p:cNvCxnSpPr>
          <p:nvPr/>
        </p:nvCxnSpPr>
        <p:spPr>
          <a:xfrm flipV="1">
            <a:off x="4794167" y="4028081"/>
            <a:ext cx="24833" cy="155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lowchart: Connector 52">
            <a:extLst>
              <a:ext uri="{FF2B5EF4-FFF2-40B4-BE49-F238E27FC236}">
                <a16:creationId xmlns:a16="http://schemas.microsoft.com/office/drawing/2014/main" id="{991B7C72-D4E7-4549-AC81-237556047FEF}"/>
              </a:ext>
            </a:extLst>
          </p:cNvPr>
          <p:cNvSpPr/>
          <p:nvPr/>
        </p:nvSpPr>
        <p:spPr>
          <a:xfrm>
            <a:off x="5150500" y="3771473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Flowchart: Connector 55">
            <a:extLst>
              <a:ext uri="{FF2B5EF4-FFF2-40B4-BE49-F238E27FC236}">
                <a16:creationId xmlns:a16="http://schemas.microsoft.com/office/drawing/2014/main" id="{69DF1A0E-D644-A045-BCA8-E1BF04BC4373}"/>
              </a:ext>
            </a:extLst>
          </p:cNvPr>
          <p:cNvSpPr/>
          <p:nvPr/>
        </p:nvSpPr>
        <p:spPr>
          <a:xfrm>
            <a:off x="4653718" y="31750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9" name="Straight Arrow Connector 56">
            <a:extLst>
              <a:ext uri="{FF2B5EF4-FFF2-40B4-BE49-F238E27FC236}">
                <a16:creationId xmlns:a16="http://schemas.microsoft.com/office/drawing/2014/main" id="{7D4CAB11-E2FD-C94D-8E2C-E2DA55FFFE4E}"/>
              </a:ext>
            </a:extLst>
          </p:cNvPr>
          <p:cNvCxnSpPr>
            <a:stCxn id="55" idx="7"/>
            <a:endCxn id="56" idx="3"/>
          </p:cNvCxnSpPr>
          <p:nvPr/>
        </p:nvCxnSpPr>
        <p:spPr>
          <a:xfrm flipV="1">
            <a:off x="3821538" y="3443353"/>
            <a:ext cx="126401" cy="5651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59">
            <a:extLst>
              <a:ext uri="{FF2B5EF4-FFF2-40B4-BE49-F238E27FC236}">
                <a16:creationId xmlns:a16="http://schemas.microsoft.com/office/drawing/2014/main" id="{82A909B8-8609-4A4D-8318-D4B7CE3BF0E6}"/>
              </a:ext>
            </a:extLst>
          </p:cNvPr>
          <p:cNvCxnSpPr>
            <a:stCxn id="55" idx="6"/>
            <a:endCxn id="78" idx="2"/>
          </p:cNvCxnSpPr>
          <p:nvPr/>
        </p:nvCxnSpPr>
        <p:spPr>
          <a:xfrm flipV="1">
            <a:off x="3856685" y="3295000"/>
            <a:ext cx="797033" cy="7983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62">
            <a:extLst>
              <a:ext uri="{FF2B5EF4-FFF2-40B4-BE49-F238E27FC236}">
                <a16:creationId xmlns:a16="http://schemas.microsoft.com/office/drawing/2014/main" id="{78D00093-582B-FB4A-8B86-BC7E12149656}"/>
              </a:ext>
            </a:extLst>
          </p:cNvPr>
          <p:cNvCxnSpPr>
            <a:stCxn id="72" idx="0"/>
            <a:endCxn id="56" idx="4"/>
          </p:cNvCxnSpPr>
          <p:nvPr/>
        </p:nvCxnSpPr>
        <p:spPr>
          <a:xfrm flipH="1" flipV="1">
            <a:off x="4032791" y="3478500"/>
            <a:ext cx="246846" cy="5526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65">
            <a:extLst>
              <a:ext uri="{FF2B5EF4-FFF2-40B4-BE49-F238E27FC236}">
                <a16:creationId xmlns:a16="http://schemas.microsoft.com/office/drawing/2014/main" id="{99D71594-AF9A-EE46-9104-DFDAB7C10FBD}"/>
              </a:ext>
            </a:extLst>
          </p:cNvPr>
          <p:cNvCxnSpPr>
            <a:stCxn id="72" idx="7"/>
            <a:endCxn id="78" idx="3"/>
          </p:cNvCxnSpPr>
          <p:nvPr/>
        </p:nvCxnSpPr>
        <p:spPr>
          <a:xfrm flipV="1">
            <a:off x="4364490" y="3379853"/>
            <a:ext cx="324376" cy="68645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68">
            <a:extLst>
              <a:ext uri="{FF2B5EF4-FFF2-40B4-BE49-F238E27FC236}">
                <a16:creationId xmlns:a16="http://schemas.microsoft.com/office/drawing/2014/main" id="{EFC01637-3306-F143-9B01-8FA5EC422A05}"/>
              </a:ext>
            </a:extLst>
          </p:cNvPr>
          <p:cNvCxnSpPr>
            <a:stCxn id="73" idx="2"/>
            <a:endCxn id="56" idx="5"/>
          </p:cNvCxnSpPr>
          <p:nvPr/>
        </p:nvCxnSpPr>
        <p:spPr>
          <a:xfrm flipH="1" flipV="1">
            <a:off x="4117643" y="3443353"/>
            <a:ext cx="581357" cy="4647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71">
            <a:extLst>
              <a:ext uri="{FF2B5EF4-FFF2-40B4-BE49-F238E27FC236}">
                <a16:creationId xmlns:a16="http://schemas.microsoft.com/office/drawing/2014/main" id="{041F087A-4B20-2547-B364-933559AB8197}"/>
              </a:ext>
            </a:extLst>
          </p:cNvPr>
          <p:cNvCxnSpPr>
            <a:stCxn id="73" idx="0"/>
            <a:endCxn id="78" idx="4"/>
          </p:cNvCxnSpPr>
          <p:nvPr/>
        </p:nvCxnSpPr>
        <p:spPr>
          <a:xfrm flipH="1" flipV="1">
            <a:off x="4773718" y="3415000"/>
            <a:ext cx="45283" cy="37308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76">
            <a:extLst>
              <a:ext uri="{FF2B5EF4-FFF2-40B4-BE49-F238E27FC236}">
                <a16:creationId xmlns:a16="http://schemas.microsoft.com/office/drawing/2014/main" id="{00DB711F-99BC-DD4B-B27B-F93C8C7D164E}"/>
              </a:ext>
            </a:extLst>
          </p:cNvPr>
          <p:cNvCxnSpPr>
            <a:stCxn id="77" idx="1"/>
            <a:endCxn id="78" idx="5"/>
          </p:cNvCxnSpPr>
          <p:nvPr/>
        </p:nvCxnSpPr>
        <p:spPr>
          <a:xfrm flipH="1" flipV="1">
            <a:off x="4858570" y="3379853"/>
            <a:ext cx="327078" cy="4267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79">
            <a:extLst>
              <a:ext uri="{FF2B5EF4-FFF2-40B4-BE49-F238E27FC236}">
                <a16:creationId xmlns:a16="http://schemas.microsoft.com/office/drawing/2014/main" id="{F4A4CC10-8001-5749-898A-0A12D2046A57}"/>
              </a:ext>
            </a:extLst>
          </p:cNvPr>
          <p:cNvCxnSpPr>
            <a:stCxn id="77" idx="1"/>
            <a:endCxn id="56" idx="6"/>
          </p:cNvCxnSpPr>
          <p:nvPr/>
        </p:nvCxnSpPr>
        <p:spPr>
          <a:xfrm flipH="1" flipV="1">
            <a:off x="4152791" y="3358500"/>
            <a:ext cx="1032857" cy="44812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9">
            <a:extLst>
              <a:ext uri="{FF2B5EF4-FFF2-40B4-BE49-F238E27FC236}">
                <a16:creationId xmlns:a16="http://schemas.microsoft.com/office/drawing/2014/main" id="{6E737293-09BA-1149-BBB0-AC957D06A946}"/>
              </a:ext>
            </a:extLst>
          </p:cNvPr>
          <p:cNvSpPr/>
          <p:nvPr/>
        </p:nvSpPr>
        <p:spPr>
          <a:xfrm>
            <a:off x="5329663" y="2921000"/>
            <a:ext cx="103586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Rectangle 90">
            <a:extLst>
              <a:ext uri="{FF2B5EF4-FFF2-40B4-BE49-F238E27FC236}">
                <a16:creationId xmlns:a16="http://schemas.microsoft.com/office/drawing/2014/main" id="{7D107E46-897A-5944-B4BB-CB6F77DFAB36}"/>
              </a:ext>
            </a:extLst>
          </p:cNvPr>
          <p:cNvSpPr/>
          <p:nvPr/>
        </p:nvSpPr>
        <p:spPr>
          <a:xfrm>
            <a:off x="5570340" y="4553595"/>
            <a:ext cx="2351926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Channels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(file, pipe, memory)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Rectangle 91">
            <a:extLst>
              <a:ext uri="{FF2B5EF4-FFF2-40B4-BE49-F238E27FC236}">
                <a16:creationId xmlns:a16="http://schemas.microsoft.com/office/drawing/2014/main" id="{F4E66E4D-6948-664A-ACD1-E704C7B2D676}"/>
              </a:ext>
            </a:extLst>
          </p:cNvPr>
          <p:cNvSpPr/>
          <p:nvPr/>
        </p:nvSpPr>
        <p:spPr>
          <a:xfrm>
            <a:off x="1936704" y="3415000"/>
            <a:ext cx="1319593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Processing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Vertices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0" name="Straight Arrow Connector 92">
            <a:extLst>
              <a:ext uri="{FF2B5EF4-FFF2-40B4-BE49-F238E27FC236}">
                <a16:creationId xmlns:a16="http://schemas.microsoft.com/office/drawing/2014/main" id="{D75A3252-DDA2-CC4A-83AE-9D6D9B697862}"/>
              </a:ext>
            </a:extLst>
          </p:cNvPr>
          <p:cNvCxnSpPr/>
          <p:nvPr/>
        </p:nvCxnSpPr>
        <p:spPr>
          <a:xfrm>
            <a:off x="3058518" y="3806621"/>
            <a:ext cx="497483" cy="16670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6">
            <a:extLst>
              <a:ext uri="{FF2B5EF4-FFF2-40B4-BE49-F238E27FC236}">
                <a16:creationId xmlns:a16="http://schemas.microsoft.com/office/drawing/2014/main" id="{0387F9DE-3AC6-4F48-A67E-02DCB56AC6B9}"/>
              </a:ext>
            </a:extLst>
          </p:cNvPr>
          <p:cNvCxnSpPr/>
          <p:nvPr/>
        </p:nvCxnSpPr>
        <p:spPr>
          <a:xfrm>
            <a:off x="2716500" y="3973329"/>
            <a:ext cx="222018" cy="344876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9">
            <a:extLst>
              <a:ext uri="{FF2B5EF4-FFF2-40B4-BE49-F238E27FC236}">
                <a16:creationId xmlns:a16="http://schemas.microsoft.com/office/drawing/2014/main" id="{5C079689-F23B-A045-BEBF-4AA53780E8E6}"/>
              </a:ext>
            </a:extLst>
          </p:cNvPr>
          <p:cNvCxnSpPr>
            <a:stCxn id="60" idx="3"/>
          </p:cNvCxnSpPr>
          <p:nvPr/>
        </p:nvCxnSpPr>
        <p:spPr>
          <a:xfrm flipV="1">
            <a:off x="4874415" y="5207007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100">
            <a:extLst>
              <a:ext uri="{FF2B5EF4-FFF2-40B4-BE49-F238E27FC236}">
                <a16:creationId xmlns:a16="http://schemas.microsoft.com/office/drawing/2014/main" id="{6B2C3318-F10D-EB46-8E65-82864FDF4199}"/>
              </a:ext>
            </a:extLst>
          </p:cNvPr>
          <p:cNvCxnSpPr/>
          <p:nvPr/>
        </p:nvCxnSpPr>
        <p:spPr>
          <a:xfrm flipH="1" flipV="1">
            <a:off x="3746501" y="5143500"/>
            <a:ext cx="260959" cy="22535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105">
            <a:extLst>
              <a:ext uri="{FF2B5EF4-FFF2-40B4-BE49-F238E27FC236}">
                <a16:creationId xmlns:a16="http://schemas.microsoft.com/office/drawing/2014/main" id="{C41C3B6E-40F4-F64E-8C33-84262383D125}"/>
              </a:ext>
            </a:extLst>
          </p:cNvPr>
          <p:cNvCxnSpPr/>
          <p:nvPr/>
        </p:nvCxnSpPr>
        <p:spPr>
          <a:xfrm flipH="1" flipV="1">
            <a:off x="4939001" y="2937789"/>
            <a:ext cx="406183" cy="119999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06">
            <a:extLst>
              <a:ext uri="{FF2B5EF4-FFF2-40B4-BE49-F238E27FC236}">
                <a16:creationId xmlns:a16="http://schemas.microsoft.com/office/drawing/2014/main" id="{DE884F89-43B2-5248-A938-A66D1342460A}"/>
              </a:ext>
            </a:extLst>
          </p:cNvPr>
          <p:cNvCxnSpPr/>
          <p:nvPr/>
        </p:nvCxnSpPr>
        <p:spPr>
          <a:xfrm flipH="1">
            <a:off x="5606572" y="4698229"/>
            <a:ext cx="552928" cy="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lowchart: Connector 112">
            <a:extLst>
              <a:ext uri="{FF2B5EF4-FFF2-40B4-BE49-F238E27FC236}">
                <a16:creationId xmlns:a16="http://schemas.microsoft.com/office/drawing/2014/main" id="{16FBDB89-C28F-484F-A3B5-DB7C2F46EEB2}"/>
              </a:ext>
            </a:extLst>
          </p:cNvPr>
          <p:cNvSpPr/>
          <p:nvPr/>
        </p:nvSpPr>
        <p:spPr>
          <a:xfrm>
            <a:off x="3912791" y="2794000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7" name="Flowchart: Connector 113">
            <a:extLst>
              <a:ext uri="{FF2B5EF4-FFF2-40B4-BE49-F238E27FC236}">
                <a16:creationId xmlns:a16="http://schemas.microsoft.com/office/drawing/2014/main" id="{68C3852F-B718-674A-A003-D8428E45980A}"/>
              </a:ext>
            </a:extLst>
          </p:cNvPr>
          <p:cNvSpPr/>
          <p:nvPr/>
        </p:nvSpPr>
        <p:spPr>
          <a:xfrm>
            <a:off x="4653718" y="2754288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98" name="Straight Arrow Connector 114">
            <a:extLst>
              <a:ext uri="{FF2B5EF4-FFF2-40B4-BE49-F238E27FC236}">
                <a16:creationId xmlns:a16="http://schemas.microsoft.com/office/drawing/2014/main" id="{D680BC9A-7797-294B-B8FF-53F0C6D55638}"/>
              </a:ext>
            </a:extLst>
          </p:cNvPr>
          <p:cNvCxnSpPr>
            <a:stCxn id="56" idx="0"/>
            <a:endCxn id="96" idx="4"/>
          </p:cNvCxnSpPr>
          <p:nvPr/>
        </p:nvCxnSpPr>
        <p:spPr>
          <a:xfrm flipV="1">
            <a:off x="4032791" y="3034000"/>
            <a:ext cx="0" cy="204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117">
            <a:extLst>
              <a:ext uri="{FF2B5EF4-FFF2-40B4-BE49-F238E27FC236}">
                <a16:creationId xmlns:a16="http://schemas.microsoft.com/office/drawing/2014/main" id="{EC2121EA-C1D9-F54D-8C43-F6799E1C1578}"/>
              </a:ext>
            </a:extLst>
          </p:cNvPr>
          <p:cNvCxnSpPr>
            <a:stCxn id="78" idx="0"/>
            <a:endCxn id="97" idx="4"/>
          </p:cNvCxnSpPr>
          <p:nvPr/>
        </p:nvCxnSpPr>
        <p:spPr>
          <a:xfrm flipV="1">
            <a:off x="4773718" y="2994288"/>
            <a:ext cx="0" cy="1807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9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F7C5A-3C70-1D40-AF6A-80C1261E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Dryad proposes &amp; uses DAG as the distributed computation abstraction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1A71D-7250-9C49-B55D-9F9D8BDD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Created by Microsoft (EuroSys’07)</a:t>
            </a:r>
          </a:p>
          <a:p>
            <a:pPr lvl="1"/>
            <a:r>
              <a:rPr kumimoji="1" lang="en-US" altLang="zh-CN" dirty="0"/>
              <a:t>Authors:</a:t>
            </a:r>
            <a:r>
              <a:rPr kumimoji="1" lang="zh-CN" altLang="en-US" dirty="0"/>
              <a:t> </a:t>
            </a:r>
            <a:r>
              <a:rPr kumimoji="1" lang="en" altLang="zh-CN" dirty="0"/>
              <a:t>Michael </a:t>
            </a:r>
            <a:r>
              <a:rPr kumimoji="1" lang="en" altLang="zh-CN" dirty="0" err="1"/>
              <a:t>Isard</a:t>
            </a:r>
            <a:r>
              <a:rPr kumimoji="1" lang="en" altLang="zh-CN" dirty="0"/>
              <a:t>, Andrew </a:t>
            </a:r>
            <a:r>
              <a:rPr kumimoji="1" lang="en" altLang="zh-CN" dirty="0" err="1"/>
              <a:t>Birrell</a:t>
            </a:r>
            <a:r>
              <a:rPr kumimoji="1" lang="en" altLang="zh-CN" dirty="0"/>
              <a:t>, et al</a:t>
            </a:r>
            <a:r>
              <a:rPr kumimoji="1" lang="en-US" altLang="zh-CN" dirty="0"/>
              <a:t>.</a:t>
            </a:r>
          </a:p>
          <a:p>
            <a:r>
              <a:rPr kumimoji="1" lang="en" altLang="zh-CN" dirty="0"/>
              <a:t>Similar goals as MapReduce</a:t>
            </a:r>
          </a:p>
          <a:p>
            <a:pPr lvl="1"/>
            <a:r>
              <a:rPr kumimoji="1" lang="en" altLang="zh-CN" dirty="0"/>
              <a:t>A </a:t>
            </a:r>
            <a:r>
              <a:rPr kumimoji="1" lang="en" altLang="zh-CN" b="1" dirty="0">
                <a:solidFill>
                  <a:srgbClr val="C00000"/>
                </a:solidFill>
              </a:rPr>
              <a:t>general-purpose</a:t>
            </a:r>
            <a:r>
              <a:rPr kumimoji="1" lang="en" altLang="zh-CN" dirty="0"/>
              <a:t> distributed execution engine for coarse-grain data-parallel applications</a:t>
            </a:r>
          </a:p>
          <a:p>
            <a:pPr lvl="1"/>
            <a:r>
              <a:rPr kumimoji="1" lang="en" altLang="zh-CN" dirty="0"/>
              <a:t>Automatic management of scheduling, distribution, and fault tolerance</a:t>
            </a:r>
          </a:p>
          <a:p>
            <a:r>
              <a:rPr kumimoji="1" lang="en" altLang="zh-CN" dirty="0"/>
              <a:t>But needs application-specific semantic to split the nodes </a:t>
            </a:r>
          </a:p>
          <a:p>
            <a:pPr lvl="1"/>
            <a:r>
              <a:rPr kumimoji="1" lang="en" altLang="zh-CN" dirty="0"/>
              <a:t>Otherwise, the graph fallback to a chain, so there is no parallelism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 little harder than MapReduce, but also hides the distributed execution details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114D20-9BE9-A54F-B98D-C53B8D36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12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B030C90-83A0-D44E-9EBF-237C2B25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3367441"/>
            <a:ext cx="9144000" cy="226119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949680" cy="900442"/>
          </a:xfrm>
        </p:spPr>
        <p:txBody>
          <a:bodyPr/>
          <a:lstStyle/>
          <a:p>
            <a:r>
              <a:rPr lang="en-US" altLang="zh-CN" dirty="0"/>
              <a:t>Review: computation graph as the language of AI </a:t>
            </a:r>
            <a:endParaRPr kumimoji="1"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A0A8441C-D1EE-6844-A23D-0EFD76C59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5" b="21375"/>
          <a:stretch/>
        </p:blipFill>
        <p:spPr>
          <a:xfrm>
            <a:off x="173087" y="2914813"/>
            <a:ext cx="8229600" cy="28803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3" name="内容占位符 5" descr="文本&#10;&#10;描述已自动生成">
            <a:extLst>
              <a:ext uri="{FF2B5EF4-FFF2-40B4-BE49-F238E27FC236}">
                <a16:creationId xmlns:a16="http://schemas.microsoft.com/office/drawing/2014/main" id="{A5EEE4FB-F0C0-4B64-997A-7132ED9120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1"/>
          <a:stretch/>
        </p:blipFill>
        <p:spPr>
          <a:xfrm>
            <a:off x="173087" y="1216963"/>
            <a:ext cx="7901893" cy="135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6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6D66F7-5A06-2AA4-F7F6-D626FCC9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One thing to note: graph fusion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83FD3-4763-E785-6519-5F514A94F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3B3A5D86-63EE-7F54-E9A8-22EF01665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60" y="2291162"/>
            <a:ext cx="9144000" cy="1918432"/>
          </a:xfrm>
          <a:prstGeom prst="rect">
            <a:avLst/>
          </a:prstGeom>
        </p:spPr>
      </p:pic>
      <p:sp>
        <p:nvSpPr>
          <p:cNvPr id="6" name="下箭头 5">
            <a:extLst>
              <a:ext uri="{FF2B5EF4-FFF2-40B4-BE49-F238E27FC236}">
                <a16:creationId xmlns:a16="http://schemas.microsoft.com/office/drawing/2014/main" id="{2C3E271F-DCD1-BD26-B977-B315F0E40DAC}"/>
              </a:ext>
            </a:extLst>
          </p:cNvPr>
          <p:cNvSpPr/>
          <p:nvPr/>
        </p:nvSpPr>
        <p:spPr>
          <a:xfrm>
            <a:off x="3985592" y="3597239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11E632-54AF-AF4E-772B-6F8A449B4BF2}"/>
              </a:ext>
            </a:extLst>
          </p:cNvPr>
          <p:cNvSpPr/>
          <p:nvPr/>
        </p:nvSpPr>
        <p:spPr>
          <a:xfrm>
            <a:off x="3131840" y="4482434"/>
            <a:ext cx="2160240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900D45-A513-3DC4-AEA6-CAA5C92157EB}"/>
              </a:ext>
            </a:extLst>
          </p:cNvPr>
          <p:cNvSpPr txBox="1"/>
          <p:nvPr/>
        </p:nvSpPr>
        <p:spPr>
          <a:xfrm>
            <a:off x="3228702" y="4612753"/>
            <a:ext cx="2097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Softmax-matmult</a:t>
            </a: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CE2C11-5877-1753-B777-722591870E85}"/>
              </a:ext>
            </a:extLst>
          </p:cNvPr>
          <p:cNvSpPr/>
          <p:nvPr/>
        </p:nvSpPr>
        <p:spPr>
          <a:xfrm>
            <a:off x="6128831" y="4482434"/>
            <a:ext cx="2160240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BC44D3-1ED3-1DA3-525A-D72306581EF5}"/>
              </a:ext>
            </a:extLst>
          </p:cNvPr>
          <p:cNvSpPr txBox="1"/>
          <p:nvPr/>
        </p:nvSpPr>
        <p:spPr>
          <a:xfrm>
            <a:off x="6372200" y="4599045"/>
            <a:ext cx="2097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Cross_entropy</a:t>
            </a:r>
            <a:endParaRPr lang="zh-CN" altLang="en-US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243EBED-9FB8-C94D-6F64-1ED23BCF10F4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5325800" y="4790624"/>
            <a:ext cx="803031" cy="679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600EB28E-E0BF-1F3A-72D7-81B094725F53}"/>
              </a:ext>
            </a:extLst>
          </p:cNvPr>
          <p:cNvSpPr/>
          <p:nvPr/>
        </p:nvSpPr>
        <p:spPr>
          <a:xfrm>
            <a:off x="1187624" y="4081636"/>
            <a:ext cx="556440" cy="424938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4589B2-E6AF-0EBF-F2AB-C5AFA68BD7CA}"/>
              </a:ext>
            </a:extLst>
          </p:cNvPr>
          <p:cNvSpPr txBox="1"/>
          <p:nvPr/>
        </p:nvSpPr>
        <p:spPr>
          <a:xfrm>
            <a:off x="1277736" y="4116444"/>
            <a:ext cx="556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</a:t>
            </a: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EAF179-6BE1-629B-673D-F50085573F17}"/>
              </a:ext>
            </a:extLst>
          </p:cNvPr>
          <p:cNvSpPr/>
          <p:nvPr/>
        </p:nvSpPr>
        <p:spPr>
          <a:xfrm>
            <a:off x="1187624" y="4945732"/>
            <a:ext cx="556440" cy="424938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AA819-7AB1-E92C-0E9E-0F5E4FA6E4ED}"/>
              </a:ext>
            </a:extLst>
          </p:cNvPr>
          <p:cNvSpPr txBox="1"/>
          <p:nvPr/>
        </p:nvSpPr>
        <p:spPr>
          <a:xfrm>
            <a:off x="1277736" y="5001338"/>
            <a:ext cx="556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14E63188-E313-B456-A804-B56D5A1116A4}"/>
              </a:ext>
            </a:extLst>
          </p:cNvPr>
          <p:cNvCxnSpPr>
            <a:stCxn id="15" idx="3"/>
          </p:cNvCxnSpPr>
          <p:nvPr/>
        </p:nvCxnSpPr>
        <p:spPr>
          <a:xfrm>
            <a:off x="1834177" y="4301110"/>
            <a:ext cx="1153647" cy="48951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736BB16-D58D-4EEF-D240-F3317D59CEB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834177" y="4980540"/>
            <a:ext cx="1153647" cy="20546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D74274-9F2B-FB9E-58AA-F449EBA86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07883"/>
          </a:xfrm>
        </p:spPr>
        <p:txBody>
          <a:bodyPr/>
          <a:lstStyle/>
          <a:p>
            <a:r>
              <a:rPr kumimoji="1" lang="en-US" altLang="zh-CN"/>
              <a:t>We can fuse multiple graph nodes to form a larger node</a:t>
            </a:r>
          </a:p>
          <a:p>
            <a:pPr lvl="1"/>
            <a:r>
              <a:rPr kumimoji="1" lang="en-US" altLang="zh-CN"/>
              <a:t>Benefit: reduce communications </a:t>
            </a:r>
          </a:p>
          <a:p>
            <a:pPr lvl="2"/>
            <a:r>
              <a:rPr kumimoji="1" lang="en-US" altLang="zh-CN" sz="1800"/>
              <a:t>Both internal (within a device) &amp; cross-node (distributed) </a:t>
            </a:r>
          </a:p>
        </p:txBody>
      </p:sp>
    </p:spTree>
    <p:extLst>
      <p:ext uri="{BB962C8B-B14F-4D97-AF65-F5344CB8AC3E}">
        <p14:creationId xmlns:p14="http://schemas.microsoft.com/office/powerpoint/2010/main" val="390807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Distributed training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7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B743B2-557C-798B-5C8E-9B45CF5C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distributed training? Device doesn’t 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3EE81B-0548-1C38-A751-3C69C437A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661648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device has limited physical capacity to store “cores” (chip size)</a:t>
            </a:r>
          </a:p>
          <a:p>
            <a:pPr lvl="1"/>
            <a:r>
              <a:rPr kumimoji="1" lang="en-US" altLang="zh-CN" dirty="0"/>
              <a:t>Our cores are generalized, e.g., can either be CPU cores, GPU cores (cores w/o cache coherence + many SIMD ALUs, etc.), domain-specific cores </a:t>
            </a:r>
          </a:p>
          <a:p>
            <a:r>
              <a:rPr kumimoji="1" lang="en-US" altLang="zh-CN" dirty="0"/>
              <a:t>Why? Recall our previous calculation </a:t>
            </a:r>
          </a:p>
          <a:p>
            <a:pPr lvl="1"/>
            <a:r>
              <a:rPr kumimoji="1" lang="en-US" altLang="zh-CN" dirty="0"/>
              <a:t>Basically, a A100 needs 30 seconds for an A100 GPU to finish an iteration on a single input (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token) in the optimal case </a:t>
            </a:r>
          </a:p>
          <a:p>
            <a:pPr lvl="1"/>
            <a:r>
              <a:rPr kumimoji="1" lang="en-US" altLang="zh-CN" dirty="0"/>
              <a:t>How many tokens are trained? 13T tokens! [1] </a:t>
            </a:r>
          </a:p>
          <a:p>
            <a:pPr lvl="1"/>
            <a:r>
              <a:rPr kumimoji="1" lang="en-US" altLang="zh-CN" dirty="0"/>
              <a:t>To use one A100 to train GPT-4, we need about 412 years to finish the training</a:t>
            </a:r>
            <a:endParaRPr kumimoji="1" lang="zh-CN" altLang="en-US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0479EF-F19C-AC7C-38F7-60BAB2A0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8A25ED-6588-E406-566C-DF5110EC9152}"/>
              </a:ext>
            </a:extLst>
          </p:cNvPr>
          <p:cNvSpPr txBox="1"/>
          <p:nvPr/>
        </p:nvSpPr>
        <p:spPr>
          <a:xfrm>
            <a:off x="-36512" y="5377780"/>
            <a:ext cx="65493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 sz="1400" dirty="0"/>
              <a:t>[1] https://the-</a:t>
            </a:r>
            <a:r>
              <a:rPr kumimoji="1" lang="en" altLang="zh-CN" sz="1400" dirty="0" err="1"/>
              <a:t>decoder.com</a:t>
            </a:r>
            <a:r>
              <a:rPr kumimoji="1" lang="en" altLang="zh-CN" sz="1400" dirty="0"/>
              <a:t>/gpt-4-has-a-trillion-parameters/ 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1626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E798BC-6F4F-8822-EE67-6FBA4265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distributed training? Scaling law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07B177-80C7-0E4D-F5C3-20B710109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Massive data needed (the larger, the better)</a:t>
            </a:r>
          </a:p>
          <a:p>
            <a:r>
              <a:rPr kumimoji="1" lang="en-US" altLang="zh-CN" dirty="0"/>
              <a:t>Massive model needed (the larger, the better) </a:t>
            </a:r>
          </a:p>
          <a:p>
            <a:r>
              <a:rPr kumimoji="1" lang="en-US" altLang="zh-CN" dirty="0"/>
              <a:t>Massive computation power needed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1473C-035D-5813-A7C1-C06638A4E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B76E49A-2A78-88E4-B1B3-5492E0558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5" y="2685148"/>
            <a:ext cx="8566172" cy="261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37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0BFB-A138-4744-9D66-27A8C178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Ideal Metric of Success for Efficient Training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FC7981-DF37-744C-AE97-95DBBCF8EEEB}"/>
              </a:ext>
            </a:extLst>
          </p:cNvPr>
          <p:cNvGrpSpPr/>
          <p:nvPr/>
        </p:nvGrpSpPr>
        <p:grpSpPr>
          <a:xfrm>
            <a:off x="3688353" y="2133899"/>
            <a:ext cx="1972850" cy="1230683"/>
            <a:chOff x="4352794" y="2404997"/>
            <a:chExt cx="2630466" cy="16409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753D97-3AA6-1E42-BF58-97479C648BF4}"/>
                </a:ext>
              </a:extLst>
            </p:cNvPr>
            <p:cNvSpPr txBox="1"/>
            <p:nvPr/>
          </p:nvSpPr>
          <p:spPr>
            <a:xfrm>
              <a:off x="4647982" y="2404997"/>
              <a:ext cx="21206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“Learning”</a:t>
              </a:r>
              <a:br>
                <a:rPr lang="en-US" sz="2400"/>
              </a:br>
              <a:r>
                <a:rPr lang="en-US" sz="2400"/>
                <a:t>Record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DAD3F44-B87D-4E48-A7B3-83A74761F62E}"/>
                </a:ext>
              </a:extLst>
            </p:cNvPr>
            <p:cNvCxnSpPr/>
            <p:nvPr/>
          </p:nvCxnSpPr>
          <p:spPr>
            <a:xfrm>
              <a:off x="4659682" y="3219189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Double Bracket 8">
              <a:extLst>
                <a:ext uri="{FF2B5EF4-FFF2-40B4-BE49-F238E27FC236}">
                  <a16:creationId xmlns:a16="http://schemas.microsoft.com/office/drawing/2014/main" id="{78FF54FE-5DFB-504A-A3CE-9AB85E4A8779}"/>
                </a:ext>
              </a:extLst>
            </p:cNvPr>
            <p:cNvSpPr/>
            <p:nvPr/>
          </p:nvSpPr>
          <p:spPr>
            <a:xfrm>
              <a:off x="4352794" y="2404997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181E8E-7D5C-BC42-932B-67175259F804}"/>
              </a:ext>
            </a:extLst>
          </p:cNvPr>
          <p:cNvGrpSpPr/>
          <p:nvPr/>
        </p:nvGrpSpPr>
        <p:grpSpPr>
          <a:xfrm>
            <a:off x="6712470" y="2133899"/>
            <a:ext cx="1972850" cy="1230683"/>
            <a:chOff x="8741695" y="2404997"/>
            <a:chExt cx="2630466" cy="16409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DB0138-64C2-8445-856F-E669FDEC5CE1}"/>
                </a:ext>
              </a:extLst>
            </p:cNvPr>
            <p:cNvSpPr txBox="1"/>
            <p:nvPr/>
          </p:nvSpPr>
          <p:spPr>
            <a:xfrm>
              <a:off x="9237047" y="2404997"/>
              <a:ext cx="16397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Record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/>
                <a:t>Second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BCFFA31-7D52-0649-8712-1038FD2B6824}"/>
                </a:ext>
              </a:extLst>
            </p:cNvPr>
            <p:cNvCxnSpPr/>
            <p:nvPr/>
          </p:nvCxnSpPr>
          <p:spPr>
            <a:xfrm>
              <a:off x="9020827" y="3196225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Double Bracket 9">
              <a:extLst>
                <a:ext uri="{FF2B5EF4-FFF2-40B4-BE49-F238E27FC236}">
                  <a16:creationId xmlns:a16="http://schemas.microsoft.com/office/drawing/2014/main" id="{E58E5B6C-20FC-5A48-ADBC-15B01E3577CD}"/>
                </a:ext>
              </a:extLst>
            </p:cNvPr>
            <p:cNvSpPr/>
            <p:nvPr/>
          </p:nvSpPr>
          <p:spPr>
            <a:xfrm>
              <a:off x="8741695" y="2404997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E7A90DB-7031-584E-BB26-AA788C5C8ED4}"/>
              </a:ext>
            </a:extLst>
          </p:cNvPr>
          <p:cNvSpPr txBox="1"/>
          <p:nvPr/>
        </p:nvSpPr>
        <p:spPr>
          <a:xfrm>
            <a:off x="6034630" y="2506867"/>
            <a:ext cx="357790" cy="5078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700"/>
              <a:t>x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5997D0-4A99-CF44-9756-25EE8F2F16CE}"/>
              </a:ext>
            </a:extLst>
          </p:cNvPr>
          <p:cNvGrpSpPr/>
          <p:nvPr/>
        </p:nvGrpSpPr>
        <p:grpSpPr>
          <a:xfrm>
            <a:off x="619753" y="2133899"/>
            <a:ext cx="1972850" cy="1230683"/>
            <a:chOff x="31315" y="2430049"/>
            <a:chExt cx="2630466" cy="16409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1D103A-CC16-8944-A987-0CF85C34D70C}"/>
                </a:ext>
              </a:extLst>
            </p:cNvPr>
            <p:cNvSpPr txBox="1"/>
            <p:nvPr/>
          </p:nvSpPr>
          <p:spPr>
            <a:xfrm>
              <a:off x="326499" y="2430049"/>
              <a:ext cx="21206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“Learning”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/>
                <a:t>Second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6D503B-DDB6-BA42-A71F-52765CCC113E}"/>
                </a:ext>
              </a:extLst>
            </p:cNvPr>
            <p:cNvCxnSpPr/>
            <p:nvPr/>
          </p:nvCxnSpPr>
          <p:spPr>
            <a:xfrm>
              <a:off x="338203" y="3244241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Double Bracket 13">
              <a:extLst>
                <a:ext uri="{FF2B5EF4-FFF2-40B4-BE49-F238E27FC236}">
                  <a16:creationId xmlns:a16="http://schemas.microsoft.com/office/drawing/2014/main" id="{BE323F8A-9795-0348-B229-20256C6CEAF6}"/>
                </a:ext>
              </a:extLst>
            </p:cNvPr>
            <p:cNvSpPr/>
            <p:nvPr/>
          </p:nvSpPr>
          <p:spPr>
            <a:xfrm>
              <a:off x="31315" y="2430049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5013F08-8D2B-A844-944C-711CFFA139FF}"/>
              </a:ext>
            </a:extLst>
          </p:cNvPr>
          <p:cNvSpPr txBox="1"/>
          <p:nvPr/>
        </p:nvSpPr>
        <p:spPr>
          <a:xfrm>
            <a:off x="2966031" y="2506867"/>
            <a:ext cx="386644" cy="5078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700"/>
              <a:t>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F73322-A8A1-AC4D-B3EF-B1219F1867DF}"/>
              </a:ext>
            </a:extLst>
          </p:cNvPr>
          <p:cNvSpPr txBox="1"/>
          <p:nvPr/>
        </p:nvSpPr>
        <p:spPr>
          <a:xfrm>
            <a:off x="3429640" y="3451855"/>
            <a:ext cx="2550699" cy="10618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100" i="1">
                <a:solidFill>
                  <a:schemeClr val="accent2"/>
                </a:solidFill>
              </a:rPr>
              <a:t>Convergence</a:t>
            </a:r>
          </a:p>
          <a:p>
            <a:pPr algn="ctr"/>
            <a:r>
              <a:rPr lang="en-US" sz="2100" b="1">
                <a:solidFill>
                  <a:schemeClr val="accent2"/>
                </a:solidFill>
              </a:rPr>
              <a:t>Machine Learning </a:t>
            </a:r>
          </a:p>
          <a:p>
            <a:pPr algn="ctr"/>
            <a:r>
              <a:rPr lang="en-US" sz="2100">
                <a:solidFill>
                  <a:schemeClr val="accent2"/>
                </a:solidFill>
              </a:rPr>
              <a:t>Property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E494A1-B1BD-C84D-83D0-07D6AB9C9834}"/>
              </a:ext>
            </a:extLst>
          </p:cNvPr>
          <p:cNvSpPr txBox="1"/>
          <p:nvPr/>
        </p:nvSpPr>
        <p:spPr>
          <a:xfrm>
            <a:off x="6919675" y="3451855"/>
            <a:ext cx="1558440" cy="10618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100" i="1">
                <a:solidFill>
                  <a:schemeClr val="accent5"/>
                </a:solidFill>
              </a:rPr>
              <a:t>Throughput</a:t>
            </a:r>
            <a:endParaRPr lang="en-US" sz="2100">
              <a:solidFill>
                <a:schemeClr val="accent5"/>
              </a:solidFill>
            </a:endParaRPr>
          </a:p>
          <a:p>
            <a:pPr algn="ctr"/>
            <a:r>
              <a:rPr lang="en-US" sz="2100" b="1">
                <a:solidFill>
                  <a:schemeClr val="accent5"/>
                </a:solidFill>
              </a:rPr>
              <a:t>System</a:t>
            </a:r>
          </a:p>
          <a:p>
            <a:pPr algn="ctr"/>
            <a:r>
              <a:rPr lang="en-US" sz="2100">
                <a:solidFill>
                  <a:schemeClr val="accent5"/>
                </a:solidFill>
              </a:rPr>
              <a:t>Property</a:t>
            </a:r>
          </a:p>
        </p:txBody>
      </p:sp>
    </p:spTree>
    <p:extLst>
      <p:ext uri="{BB962C8B-B14F-4D97-AF65-F5344CB8AC3E}">
        <p14:creationId xmlns:p14="http://schemas.microsoft.com/office/powerpoint/2010/main" val="1497840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Pseudocode for </a:t>
            </a:r>
            <a:r>
              <a:rPr kumimoji="1" lang="en-US" altLang="zh-CN"/>
              <a:t>Stochastic Gradient Descent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597789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174021-4AEE-AC24-62B2-E62508A5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98" y="1208191"/>
            <a:ext cx="2187468" cy="33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40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Parallelization Opportunities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9999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(Sync) data parallel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38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CA2FC-6043-9A3D-F701-5640699FF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6314023" cy="3771636"/>
          </a:xfrm>
        </p:spPr>
        <p:txBody>
          <a:bodyPr/>
          <a:lstStyle/>
          <a:p>
            <a:r>
              <a:rPr kumimoji="1" lang="en-US" altLang="zh-CN" dirty="0"/>
              <a:t>Parallelize on the x (and y) </a:t>
            </a:r>
          </a:p>
          <a:p>
            <a:pPr lvl="1"/>
            <a:r>
              <a:rPr kumimoji="1" lang="en-US" altLang="zh-CN" dirty="0"/>
              <a:t>Observation: the sum operator can be easily parallelized  </a:t>
            </a:r>
            <a:endParaRPr kumimoji="1" lang="zh-CN" altLang="en-US" dirty="0"/>
          </a:p>
        </p:txBody>
      </p:sp>
      <p:sp>
        <p:nvSpPr>
          <p:cNvPr id="5" name="下箭头 4">
            <a:extLst>
              <a:ext uri="{FF2B5EF4-FFF2-40B4-BE49-F238E27FC236}">
                <a16:creationId xmlns:a16="http://schemas.microsoft.com/office/drawing/2014/main" id="{E79D9007-C807-6009-F2D2-082B82411F61}"/>
              </a:ext>
            </a:extLst>
          </p:cNvPr>
          <p:cNvSpPr/>
          <p:nvPr/>
        </p:nvSpPr>
        <p:spPr>
          <a:xfrm rot="16200000">
            <a:off x="3786717" y="3408677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4892F2-48DD-4104-E5C2-F7A3A6CF463C}"/>
              </a:ext>
            </a:extLst>
          </p:cNvPr>
          <p:cNvGrpSpPr/>
          <p:nvPr/>
        </p:nvGrpSpPr>
        <p:grpSpPr>
          <a:xfrm>
            <a:off x="913131" y="3153903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6B404D4-A8BE-8E4C-9A32-850BF9E2E6A2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5BF3EDA-54F9-12FD-4FD8-68AC88B76FF1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96B086D-8BB6-E989-F599-F343EBBB1D50}"/>
              </a:ext>
            </a:extLst>
          </p:cNvPr>
          <p:cNvCxnSpPr>
            <a:cxnSpLocks/>
          </p:cNvCxnSpPr>
          <p:nvPr/>
        </p:nvCxnSpPr>
        <p:spPr>
          <a:xfrm>
            <a:off x="1597207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F910B59-0A2B-1D32-F5C1-A031BD9CA059}"/>
              </a:ext>
            </a:extLst>
          </p:cNvPr>
          <p:cNvGrpSpPr/>
          <p:nvPr/>
        </p:nvGrpSpPr>
        <p:grpSpPr>
          <a:xfrm>
            <a:off x="592159" y="2027471"/>
            <a:ext cx="629816" cy="616380"/>
            <a:chOff x="7884368" y="1584003"/>
            <a:chExt cx="629816" cy="6163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0C10A7-7155-586F-2683-C2B93E9AF531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55CAAE9-6418-69C4-DC93-FB200AAAE90C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363D9E-E85B-4844-C537-5451647CA5BC}"/>
              </a:ext>
            </a:extLst>
          </p:cNvPr>
          <p:cNvGrpSpPr/>
          <p:nvPr/>
        </p:nvGrpSpPr>
        <p:grpSpPr>
          <a:xfrm>
            <a:off x="1451914" y="2027471"/>
            <a:ext cx="629816" cy="616380"/>
            <a:chOff x="7884368" y="1584003"/>
            <a:chExt cx="629816" cy="61638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48E0444-99A5-063B-13A7-47BCF607D2E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C9320CE-EA4A-EC7A-ABA3-96A4FB66F039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/>
            </a:p>
          </p:txBody>
        </p:sp>
      </p:grp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97095F7D-217B-77C5-98FA-C621DF7D9B1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851" y="2643851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23EA02B-8123-81CA-4A2C-DAF87998F1C2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 flipH="1">
            <a:off x="1542947" y="2643851"/>
            <a:ext cx="199659" cy="5100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8B20982-7E7E-F9A7-8F8F-CDDD310EE7B0}"/>
              </a:ext>
            </a:extLst>
          </p:cNvPr>
          <p:cNvGrpSpPr/>
          <p:nvPr/>
        </p:nvGrpSpPr>
        <p:grpSpPr>
          <a:xfrm>
            <a:off x="928371" y="4380648"/>
            <a:ext cx="1463983" cy="616380"/>
            <a:chOff x="7884367" y="1584003"/>
            <a:chExt cx="1463983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555F57-BD54-43F0-6A58-2DABFBD17876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F0F66EF-DFB9-7170-A894-49C3D5AC8682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E070C4C-E3AE-7C52-2605-F529EEB69EF1}"/>
              </a:ext>
            </a:extLst>
          </p:cNvPr>
          <p:cNvGrpSpPr/>
          <p:nvPr/>
        </p:nvGrpSpPr>
        <p:grpSpPr>
          <a:xfrm>
            <a:off x="2416023" y="2029750"/>
            <a:ext cx="629816" cy="616380"/>
            <a:chOff x="7884368" y="1584003"/>
            <a:chExt cx="629816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D4B244C-E2DF-C4F3-0D9D-027EDC5BCADB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381FDAD-ADB8-CFAC-49AD-1B89A554619B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4D8CA82-92B3-2A74-D497-7C57E67F5F72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2113802" y="2646130"/>
            <a:ext cx="592913" cy="56147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CC5AF21-7AD4-EBE0-8CE0-AFB38F1FB9F6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660363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">
            <a:extLst>
              <a:ext uri="{FF2B5EF4-FFF2-40B4-BE49-F238E27FC236}">
                <a16:creationId xmlns:a16="http://schemas.microsoft.com/office/drawing/2014/main" id="{85F210CE-0C6F-216C-39C7-BEF00EEC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63" y="5206760"/>
            <a:ext cx="511200" cy="255600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6676DD09-1380-2583-17FB-4A8D78882060}"/>
              </a:ext>
            </a:extLst>
          </p:cNvPr>
          <p:cNvGrpSpPr/>
          <p:nvPr/>
        </p:nvGrpSpPr>
        <p:grpSpPr>
          <a:xfrm>
            <a:off x="548345" y="2027471"/>
            <a:ext cx="576059" cy="616380"/>
            <a:chOff x="638921" y="2203432"/>
            <a:chExt cx="576059" cy="61638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8BD7ECD-01FA-66C6-B874-C66C115DBE74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905284C8-2312-3E2B-262F-1E144811D8B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608B5C8-854C-2644-891F-0C3411B8E14E}"/>
              </a:ext>
            </a:extLst>
          </p:cNvPr>
          <p:cNvGrpSpPr/>
          <p:nvPr/>
        </p:nvGrpSpPr>
        <p:grpSpPr>
          <a:xfrm>
            <a:off x="831040" y="2031267"/>
            <a:ext cx="576059" cy="616380"/>
            <a:chOff x="921616" y="2207228"/>
            <a:chExt cx="576059" cy="616380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DC0C3D7B-351B-A17E-52F3-218C16E28764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946EE13-C85A-0790-EBF3-5E0ADE0A407D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A27D197-71B3-1EC7-DDA6-0C2AFEC49F87}"/>
              </a:ext>
            </a:extLst>
          </p:cNvPr>
          <p:cNvGrpSpPr/>
          <p:nvPr/>
        </p:nvGrpSpPr>
        <p:grpSpPr>
          <a:xfrm>
            <a:off x="1404464" y="2029690"/>
            <a:ext cx="576059" cy="616380"/>
            <a:chOff x="638921" y="2203432"/>
            <a:chExt cx="576059" cy="61638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C66EA0B1-9F48-51BC-6DAA-FC1E48F77403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C86B210-0F4D-3277-2E43-4FBB17A56C18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9824229B-670D-BFD0-7AC0-1747828E1952}"/>
              </a:ext>
            </a:extLst>
          </p:cNvPr>
          <p:cNvGrpSpPr/>
          <p:nvPr/>
        </p:nvGrpSpPr>
        <p:grpSpPr>
          <a:xfrm>
            <a:off x="1687159" y="2033486"/>
            <a:ext cx="576059" cy="616380"/>
            <a:chOff x="921616" y="2207228"/>
            <a:chExt cx="576059" cy="616380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769CDB85-94E4-9EE8-9435-10D5BB8759EA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66B5CA29-2F1A-9C21-2AF1-08A21E09D497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4931946" y="3153903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5616022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757902" y="2669482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5553741" y="2708135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4947186" y="4380648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6043985" y="2023242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5929880" y="2639622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77656A30-1B2D-072C-32E4-2C7684D2E311}"/>
              </a:ext>
            </a:extLst>
          </p:cNvPr>
          <p:cNvCxnSpPr>
            <a:cxnSpLocks/>
            <a:stCxn id="81" idx="2"/>
          </p:cNvCxnSpPr>
          <p:nvPr/>
        </p:nvCxnSpPr>
        <p:spPr>
          <a:xfrm>
            <a:off x="5679178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678" y="5206760"/>
            <a:ext cx="511200" cy="255600"/>
          </a:xfrm>
          <a:prstGeom prst="rect">
            <a:avLst/>
          </a:prstGeom>
        </p:spPr>
      </p:pic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4567160" y="2027471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7236301" y="2027471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5423279" y="2029690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7704524" y="2027471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5413131" y="5306508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8258856" y="2027471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7480434" y="3159328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8164510" y="37757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7306390" y="26749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8102229" y="27135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7495674" y="4386073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8478368" y="26450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30570AD4-C7D3-F0DA-4431-FA74A13852DB}"/>
              </a:ext>
            </a:extLst>
          </p:cNvPr>
          <p:cNvCxnSpPr>
            <a:cxnSpLocks/>
            <a:stCxn id="115" idx="2"/>
          </p:cNvCxnSpPr>
          <p:nvPr/>
        </p:nvCxnSpPr>
        <p:spPr>
          <a:xfrm>
            <a:off x="8227666" y="5002453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166" y="5212185"/>
            <a:ext cx="511200" cy="255600"/>
          </a:xfrm>
          <a:prstGeom prst="rect">
            <a:avLst/>
          </a:prstGeom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7961619" y="5311933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98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220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Pseudocode for (iterative) data parallel in 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1208191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987415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2208175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2208175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987414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89269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892696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5FB4E2B-047B-AD5F-0A77-65485DE97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058" y="1436203"/>
            <a:ext cx="3345370" cy="1975991"/>
          </a:xfrm>
          <a:prstGeom prst="rect">
            <a:avLst/>
          </a:prstGeom>
        </p:spPr>
      </p:pic>
      <p:sp>
        <p:nvSpPr>
          <p:cNvPr id="67" name="内容占位符 2">
            <a:extLst>
              <a:ext uri="{FF2B5EF4-FFF2-40B4-BE49-F238E27FC236}">
                <a16:creationId xmlns:a16="http://schemas.microsoft.com/office/drawing/2014/main" id="{19E72E21-32C4-0084-DADC-46611C463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314474"/>
            <a:ext cx="4701208" cy="1586470"/>
          </a:xfrm>
        </p:spPr>
        <p:txBody>
          <a:bodyPr/>
          <a:lstStyle/>
          <a:p>
            <a:r>
              <a:rPr kumimoji="1" lang="en-US" altLang="zh-CN"/>
              <a:t>The master will do the coordination </a:t>
            </a:r>
          </a:p>
          <a:p>
            <a:pPr lvl="1"/>
            <a:r>
              <a:rPr kumimoji="1" lang="en-US" altLang="zh-CN"/>
              <a:t>Similar to the Job manager in Dryad </a:t>
            </a:r>
          </a:p>
        </p:txBody>
      </p:sp>
    </p:spTree>
    <p:extLst>
      <p:ext uri="{BB962C8B-B14F-4D97-AF65-F5344CB8AC3E}">
        <p14:creationId xmlns:p14="http://schemas.microsoft.com/office/powerpoint/2010/main" val="3745008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26CF28-6835-311D-4B9E-5844C05B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Synchronous Data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EADE98-7618-F767-CBA3-B7ED6A468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485726" cy="3771636"/>
          </a:xfrm>
        </p:spPr>
        <p:txBody>
          <a:bodyPr/>
          <a:lstStyle/>
          <a:p>
            <a:r>
              <a:rPr kumimoji="1" lang="en" altLang="zh-CN" dirty="0"/>
              <a:t>Store the entire model (W) on each processor</a:t>
            </a:r>
          </a:p>
          <a:p>
            <a:pPr lvl="1"/>
            <a:r>
              <a:rPr kumimoji="1" lang="en" altLang="zh-CN" dirty="0"/>
              <a:t>Then distribute the batch evenly across each processor</a:t>
            </a:r>
          </a:p>
          <a:p>
            <a:pPr lvl="1"/>
            <a:r>
              <a:rPr kumimoji="1" lang="en" altLang="zh-CN" dirty="0"/>
              <a:t>E.g., 64 images per GPU</a:t>
            </a:r>
          </a:p>
          <a:p>
            <a:r>
              <a:rPr kumimoji="1" lang="en" altLang="zh-CN" dirty="0"/>
              <a:t>Question: how to coordinate between iterations? </a:t>
            </a: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85B66F-B66F-3A0D-319E-AA84875E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/>
          </a:p>
        </p:txBody>
      </p:sp>
      <p:pic>
        <p:nvPicPr>
          <p:cNvPr id="5" name="Picture 44">
            <a:extLst>
              <a:ext uri="{FF2B5EF4-FFF2-40B4-BE49-F238E27FC236}">
                <a16:creationId xmlns:a16="http://schemas.microsoft.com/office/drawing/2014/main" id="{CD171245-AF17-C2E0-13E6-775F0C926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0" y="4426877"/>
            <a:ext cx="3356039" cy="870085"/>
          </a:xfrm>
          <a:prstGeom prst="rect">
            <a:avLst/>
          </a:prstGeom>
        </p:spPr>
      </p:pic>
      <p:sp>
        <p:nvSpPr>
          <p:cNvPr id="6" name="Rectangle 45">
            <a:extLst>
              <a:ext uri="{FF2B5EF4-FFF2-40B4-BE49-F238E27FC236}">
                <a16:creationId xmlns:a16="http://schemas.microsoft.com/office/drawing/2014/main" id="{4C2F5FAA-6F62-137D-9750-4543AFCEB2B5}"/>
              </a:ext>
            </a:extLst>
          </p:cNvPr>
          <p:cNvSpPr/>
          <p:nvPr/>
        </p:nvSpPr>
        <p:spPr>
          <a:xfrm>
            <a:off x="1910975" y="4312889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46">
            <a:extLst>
              <a:ext uri="{FF2B5EF4-FFF2-40B4-BE49-F238E27FC236}">
                <a16:creationId xmlns:a16="http://schemas.microsoft.com/office/drawing/2014/main" id="{379B3048-30D4-8055-5418-DF963645B107}"/>
              </a:ext>
            </a:extLst>
          </p:cNvPr>
          <p:cNvSpPr txBox="1"/>
          <p:nvPr/>
        </p:nvSpPr>
        <p:spPr>
          <a:xfrm>
            <a:off x="6240515" y="996513"/>
            <a:ext cx="569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1350">
                <a:solidFill>
                  <a:prstClr val="black"/>
                </a:solidFill>
                <a:latin typeface="Arial" pitchFamily="-110" charset="0"/>
              </a:rPr>
              <a:t>1024</a:t>
            </a:r>
          </a:p>
        </p:txBody>
      </p:sp>
      <p:pic>
        <p:nvPicPr>
          <p:cNvPr id="8" name="Picture 47">
            <a:extLst>
              <a:ext uri="{FF2B5EF4-FFF2-40B4-BE49-F238E27FC236}">
                <a16:creationId xmlns:a16="http://schemas.microsoft.com/office/drawing/2014/main" id="{7085C9AF-3CCA-667D-B03C-29EB9FDC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999" y="1037274"/>
            <a:ext cx="1482812" cy="429891"/>
          </a:xfrm>
          <a:prstGeom prst="rect">
            <a:avLst/>
          </a:prstGeom>
        </p:spPr>
      </p:pic>
      <p:pic>
        <p:nvPicPr>
          <p:cNvPr id="9" name="Picture 48">
            <a:extLst>
              <a:ext uri="{FF2B5EF4-FFF2-40B4-BE49-F238E27FC236}">
                <a16:creationId xmlns:a16="http://schemas.microsoft.com/office/drawing/2014/main" id="{E549B9C1-B7B2-2AA1-816A-9ED7F58F6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515" y="1242360"/>
            <a:ext cx="578055" cy="362719"/>
          </a:xfrm>
          <a:prstGeom prst="rect">
            <a:avLst/>
          </a:prstGeom>
        </p:spPr>
      </p:pic>
      <p:pic>
        <p:nvPicPr>
          <p:cNvPr id="10" name="Picture 49">
            <a:extLst>
              <a:ext uri="{FF2B5EF4-FFF2-40B4-BE49-F238E27FC236}">
                <a16:creationId xmlns:a16="http://schemas.microsoft.com/office/drawing/2014/main" id="{602CD9CB-7CB5-2F95-5E43-17889C2E1C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902" r="75682" b="29282"/>
          <a:stretch/>
        </p:blipFill>
        <p:spPr>
          <a:xfrm>
            <a:off x="6333622" y="1315890"/>
            <a:ext cx="360588" cy="214159"/>
          </a:xfrm>
          <a:prstGeom prst="rect">
            <a:avLst/>
          </a:prstGeom>
        </p:spPr>
      </p:pic>
      <p:grpSp>
        <p:nvGrpSpPr>
          <p:cNvPr id="11" name="Group 50">
            <a:extLst>
              <a:ext uri="{FF2B5EF4-FFF2-40B4-BE49-F238E27FC236}">
                <a16:creationId xmlns:a16="http://schemas.microsoft.com/office/drawing/2014/main" id="{405F647D-7B59-37B6-E791-002E081A3FD5}"/>
              </a:ext>
            </a:extLst>
          </p:cNvPr>
          <p:cNvGrpSpPr/>
          <p:nvPr/>
        </p:nvGrpSpPr>
        <p:grpSpPr>
          <a:xfrm>
            <a:off x="4066865" y="1756435"/>
            <a:ext cx="4702288" cy="3195783"/>
            <a:chOff x="886690" y="1803971"/>
            <a:chExt cx="9540419" cy="4756928"/>
          </a:xfrm>
        </p:grpSpPr>
        <p:grpSp>
          <p:nvGrpSpPr>
            <p:cNvPr id="12" name="Group 51">
              <a:extLst>
                <a:ext uri="{FF2B5EF4-FFF2-40B4-BE49-F238E27FC236}">
                  <a16:creationId xmlns:a16="http://schemas.microsoft.com/office/drawing/2014/main" id="{67BDED64-265E-3621-9AEB-D58A399D201D}"/>
                </a:ext>
              </a:extLst>
            </p:cNvPr>
            <p:cNvGrpSpPr/>
            <p:nvPr/>
          </p:nvGrpSpPr>
          <p:grpSpPr>
            <a:xfrm>
              <a:off x="886690" y="1803971"/>
              <a:ext cx="1272240" cy="4723604"/>
              <a:chOff x="964223" y="1316978"/>
              <a:chExt cx="1272240" cy="4313712"/>
            </a:xfrm>
          </p:grpSpPr>
          <p:sp>
            <p:nvSpPr>
              <p:cNvPr id="36" name="Rounded Rectangle 75">
                <a:extLst>
                  <a:ext uri="{FF2B5EF4-FFF2-40B4-BE49-F238E27FC236}">
                    <a16:creationId xmlns:a16="http://schemas.microsoft.com/office/drawing/2014/main" id="{A672B713-5840-271A-9FBB-E76101EFCF45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1</a:t>
                </a:r>
              </a:p>
            </p:txBody>
          </p:sp>
          <p:sp>
            <p:nvSpPr>
              <p:cNvPr id="37" name="Down Arrow 76">
                <a:extLst>
                  <a:ext uri="{FF2B5EF4-FFF2-40B4-BE49-F238E27FC236}">
                    <a16:creationId xmlns:a16="http://schemas.microsoft.com/office/drawing/2014/main" id="{3AD12631-88AF-8573-5715-FDB99A8A6480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58573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38" name="Picture 77">
                <a:extLst>
                  <a:ext uri="{FF2B5EF4-FFF2-40B4-BE49-F238E27FC236}">
                    <a16:creationId xmlns:a16="http://schemas.microsoft.com/office/drawing/2014/main" id="{0901A6A4-0FF8-78BE-19F0-79AC06E559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39" name="Can 78">
                <a:extLst>
                  <a:ext uri="{FF2B5EF4-FFF2-40B4-BE49-F238E27FC236}">
                    <a16:creationId xmlns:a16="http://schemas.microsoft.com/office/drawing/2014/main" id="{E9FDD554-553D-7507-1165-5514150D8BA5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40" name="Rounded Rectangle 79">
                <a:extLst>
                  <a:ext uri="{FF2B5EF4-FFF2-40B4-BE49-F238E27FC236}">
                    <a16:creationId xmlns:a16="http://schemas.microsoft.com/office/drawing/2014/main" id="{FB66C05D-0F9C-B298-4486-2DE9081B3C5E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1" name="Rounded Rectangle 80">
                <a:extLst>
                  <a:ext uri="{FF2B5EF4-FFF2-40B4-BE49-F238E27FC236}">
                    <a16:creationId xmlns:a16="http://schemas.microsoft.com/office/drawing/2014/main" id="{289945E2-2CCA-6601-5D40-87ABF5732616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13" name="Group 52">
              <a:extLst>
                <a:ext uri="{FF2B5EF4-FFF2-40B4-BE49-F238E27FC236}">
                  <a16:creationId xmlns:a16="http://schemas.microsoft.com/office/drawing/2014/main" id="{939F0606-6394-17BE-6C91-945319D2210A}"/>
                </a:ext>
              </a:extLst>
            </p:cNvPr>
            <p:cNvGrpSpPr/>
            <p:nvPr/>
          </p:nvGrpSpPr>
          <p:grpSpPr>
            <a:xfrm>
              <a:off x="2551983" y="1816699"/>
              <a:ext cx="1272240" cy="4723604"/>
              <a:chOff x="964223" y="1316978"/>
              <a:chExt cx="1272240" cy="4313712"/>
            </a:xfrm>
          </p:grpSpPr>
          <p:sp>
            <p:nvSpPr>
              <p:cNvPr id="30" name="Rounded Rectangle 69">
                <a:extLst>
                  <a:ext uri="{FF2B5EF4-FFF2-40B4-BE49-F238E27FC236}">
                    <a16:creationId xmlns:a16="http://schemas.microsoft.com/office/drawing/2014/main" id="{A4EAA7AD-0EB1-E9F0-E2B7-4549ABDCB9B3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2</a:t>
                </a:r>
              </a:p>
            </p:txBody>
          </p:sp>
          <p:sp>
            <p:nvSpPr>
              <p:cNvPr id="31" name="Down Arrow 70">
                <a:extLst>
                  <a:ext uri="{FF2B5EF4-FFF2-40B4-BE49-F238E27FC236}">
                    <a16:creationId xmlns:a16="http://schemas.microsoft.com/office/drawing/2014/main" id="{ABE0EBBA-E2C4-7197-8A29-26D02648FBC2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32" name="Picture 71">
                <a:extLst>
                  <a:ext uri="{FF2B5EF4-FFF2-40B4-BE49-F238E27FC236}">
                    <a16:creationId xmlns:a16="http://schemas.microsoft.com/office/drawing/2014/main" id="{C2507A82-0F87-1D0A-6F5A-BFEBE16DF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33" name="Can 72">
                <a:extLst>
                  <a:ext uri="{FF2B5EF4-FFF2-40B4-BE49-F238E27FC236}">
                    <a16:creationId xmlns:a16="http://schemas.microsoft.com/office/drawing/2014/main" id="{ADCD2797-A5D8-97FF-7414-F9FC3B7E9CE1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id="{B17AE3D2-A2D3-BC36-5066-B33062B6D254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35" name="Rounded Rectangle 74">
                <a:extLst>
                  <a:ext uri="{FF2B5EF4-FFF2-40B4-BE49-F238E27FC236}">
                    <a16:creationId xmlns:a16="http://schemas.microsoft.com/office/drawing/2014/main" id="{72930AE7-5417-B5EF-6AF2-62AE2298BA15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14" name="Group 53">
              <a:extLst>
                <a:ext uri="{FF2B5EF4-FFF2-40B4-BE49-F238E27FC236}">
                  <a16:creationId xmlns:a16="http://schemas.microsoft.com/office/drawing/2014/main" id="{2185542C-9577-739D-5E08-5601BB179922}"/>
                </a:ext>
              </a:extLst>
            </p:cNvPr>
            <p:cNvGrpSpPr/>
            <p:nvPr/>
          </p:nvGrpSpPr>
          <p:grpSpPr>
            <a:xfrm>
              <a:off x="4254500" y="1837295"/>
              <a:ext cx="1272240" cy="4723604"/>
              <a:chOff x="964223" y="1316978"/>
              <a:chExt cx="1272240" cy="4313712"/>
            </a:xfrm>
          </p:grpSpPr>
          <p:sp>
            <p:nvSpPr>
              <p:cNvPr id="24" name="Rounded Rectangle 63">
                <a:extLst>
                  <a:ext uri="{FF2B5EF4-FFF2-40B4-BE49-F238E27FC236}">
                    <a16:creationId xmlns:a16="http://schemas.microsoft.com/office/drawing/2014/main" id="{D22CB378-C440-CE76-160F-540E3802158F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3</a:t>
                </a:r>
              </a:p>
            </p:txBody>
          </p:sp>
          <p:sp>
            <p:nvSpPr>
              <p:cNvPr id="25" name="Down Arrow 64">
                <a:extLst>
                  <a:ext uri="{FF2B5EF4-FFF2-40B4-BE49-F238E27FC236}">
                    <a16:creationId xmlns:a16="http://schemas.microsoft.com/office/drawing/2014/main" id="{7AC22643-D48F-D0C1-D783-443D19C97FEB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26" name="Picture 65">
                <a:extLst>
                  <a:ext uri="{FF2B5EF4-FFF2-40B4-BE49-F238E27FC236}">
                    <a16:creationId xmlns:a16="http://schemas.microsoft.com/office/drawing/2014/main" id="{15BC37B7-F08F-93B4-F2EE-946B12D321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27" name="Can 66">
                <a:extLst>
                  <a:ext uri="{FF2B5EF4-FFF2-40B4-BE49-F238E27FC236}">
                    <a16:creationId xmlns:a16="http://schemas.microsoft.com/office/drawing/2014/main" id="{5DC0E046-79C2-2FCA-359C-4FB46C61C8CE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28" name="Rounded Rectangle 67">
                <a:extLst>
                  <a:ext uri="{FF2B5EF4-FFF2-40B4-BE49-F238E27FC236}">
                    <a16:creationId xmlns:a16="http://schemas.microsoft.com/office/drawing/2014/main" id="{FA17F28F-0E03-AB86-9540-BF6967D2CF54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Rounded Rectangle 68">
                <a:extLst>
                  <a:ext uri="{FF2B5EF4-FFF2-40B4-BE49-F238E27FC236}">
                    <a16:creationId xmlns:a16="http://schemas.microsoft.com/office/drawing/2014/main" id="{8A9B09A9-DFAB-B70D-808E-25ACEFA0AEB6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5" name="TextBox 54">
              <a:extLst>
                <a:ext uri="{FF2B5EF4-FFF2-40B4-BE49-F238E27FC236}">
                  <a16:creationId xmlns:a16="http://schemas.microsoft.com/office/drawing/2014/main" id="{90A1468F-F9EB-F43A-5498-6FB110FD5DCE}"/>
                </a:ext>
              </a:extLst>
            </p:cNvPr>
            <p:cNvSpPr txBox="1"/>
            <p:nvPr/>
          </p:nvSpPr>
          <p:spPr>
            <a:xfrm>
              <a:off x="6770960" y="3491211"/>
              <a:ext cx="569844" cy="82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3000" kern="0">
                  <a:solidFill>
                    <a:sysClr val="windowText" lastClr="000000"/>
                  </a:solidFill>
                </a:rPr>
                <a:t>… </a:t>
              </a:r>
            </a:p>
          </p:txBody>
        </p:sp>
        <p:grpSp>
          <p:nvGrpSpPr>
            <p:cNvPr id="16" name="Group 55">
              <a:extLst>
                <a:ext uri="{FF2B5EF4-FFF2-40B4-BE49-F238E27FC236}">
                  <a16:creationId xmlns:a16="http://schemas.microsoft.com/office/drawing/2014/main" id="{D544E835-17B9-2300-DCC0-83C69CFC063B}"/>
                </a:ext>
              </a:extLst>
            </p:cNvPr>
            <p:cNvGrpSpPr/>
            <p:nvPr/>
          </p:nvGrpSpPr>
          <p:grpSpPr>
            <a:xfrm>
              <a:off x="9154869" y="1816699"/>
              <a:ext cx="1272240" cy="4723604"/>
              <a:chOff x="964223" y="1316978"/>
              <a:chExt cx="1272240" cy="4313712"/>
            </a:xfrm>
          </p:grpSpPr>
          <p:sp>
            <p:nvSpPr>
              <p:cNvPr id="18" name="Rounded Rectangle 57">
                <a:extLst>
                  <a:ext uri="{FF2B5EF4-FFF2-40B4-BE49-F238E27FC236}">
                    <a16:creationId xmlns:a16="http://schemas.microsoft.com/office/drawing/2014/main" id="{9D5B235E-21C5-3AAA-EC26-16CEE95444A2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16</a:t>
                </a:r>
              </a:p>
            </p:txBody>
          </p:sp>
          <p:sp>
            <p:nvSpPr>
              <p:cNvPr id="19" name="Down Arrow 58">
                <a:extLst>
                  <a:ext uri="{FF2B5EF4-FFF2-40B4-BE49-F238E27FC236}">
                    <a16:creationId xmlns:a16="http://schemas.microsoft.com/office/drawing/2014/main" id="{ACB42818-3E96-D174-6867-C71F841BC5BD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20" name="Picture 59">
                <a:extLst>
                  <a:ext uri="{FF2B5EF4-FFF2-40B4-BE49-F238E27FC236}">
                    <a16:creationId xmlns:a16="http://schemas.microsoft.com/office/drawing/2014/main" id="{DA86EEF6-19A1-DE3C-B5F8-C750AB5162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21" name="Can 60">
                <a:extLst>
                  <a:ext uri="{FF2B5EF4-FFF2-40B4-BE49-F238E27FC236}">
                    <a16:creationId xmlns:a16="http://schemas.microsoft.com/office/drawing/2014/main" id="{408B6113-48B6-1902-BC51-D5D7DB71524E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22" name="Rounded Rectangle 61">
                <a:extLst>
                  <a:ext uri="{FF2B5EF4-FFF2-40B4-BE49-F238E27FC236}">
                    <a16:creationId xmlns:a16="http://schemas.microsoft.com/office/drawing/2014/main" id="{B5FFB85D-B018-B0B1-8673-0CDD42B763A7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3" name="Rounded Rectangle 62">
                <a:extLst>
                  <a:ext uri="{FF2B5EF4-FFF2-40B4-BE49-F238E27FC236}">
                    <a16:creationId xmlns:a16="http://schemas.microsoft.com/office/drawing/2014/main" id="{13FC5CDB-EB8A-10CA-FB5E-AE751CBBEF74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7" name="Rounded Rectangle 56">
              <a:extLst>
                <a:ext uri="{FF2B5EF4-FFF2-40B4-BE49-F238E27FC236}">
                  <a16:creationId xmlns:a16="http://schemas.microsoft.com/office/drawing/2014/main" id="{E9652E52-BBE3-652D-5AE1-FD0011F9D030}"/>
                </a:ext>
              </a:extLst>
            </p:cNvPr>
            <p:cNvSpPr/>
            <p:nvPr/>
          </p:nvSpPr>
          <p:spPr>
            <a:xfrm>
              <a:off x="1003122" y="5629932"/>
              <a:ext cx="9332369" cy="325644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b="1" kern="0">
                  <a:solidFill>
                    <a:srgbClr val="FFFFFF"/>
                  </a:solidFill>
                  <a:latin typeface="Arial"/>
                </a:rPr>
                <a:t>Communicating &amp; syncing gradients</a:t>
              </a:r>
            </a:p>
          </p:txBody>
        </p:sp>
      </p:grpSp>
      <p:cxnSp>
        <p:nvCxnSpPr>
          <p:cNvPr id="42" name="Straight Arrow Connector 81">
            <a:extLst>
              <a:ext uri="{FF2B5EF4-FFF2-40B4-BE49-F238E27FC236}">
                <a16:creationId xmlns:a16="http://schemas.microsoft.com/office/drawing/2014/main" id="{F4488CDD-CF76-7F8D-275D-0E09B6C13BAF}"/>
              </a:ext>
            </a:extLst>
          </p:cNvPr>
          <p:cNvCxnSpPr>
            <a:cxnSpLocks/>
            <a:stCxn id="9" idx="1"/>
            <a:endCxn id="39" idx="1"/>
          </p:cNvCxnSpPr>
          <p:nvPr/>
        </p:nvCxnSpPr>
        <p:spPr>
          <a:xfrm flipH="1">
            <a:off x="4371090" y="1423720"/>
            <a:ext cx="1869425" cy="397677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3" name="Straight Arrow Connector 82">
            <a:extLst>
              <a:ext uri="{FF2B5EF4-FFF2-40B4-BE49-F238E27FC236}">
                <a16:creationId xmlns:a16="http://schemas.microsoft.com/office/drawing/2014/main" id="{0B017CE9-D24A-45C3-83F1-0ED1A129EAD2}"/>
              </a:ext>
            </a:extLst>
          </p:cNvPr>
          <p:cNvCxnSpPr>
            <a:cxnSpLocks/>
            <a:stCxn id="9" idx="1"/>
            <a:endCxn id="33" idx="1"/>
          </p:cNvCxnSpPr>
          <p:nvPr/>
        </p:nvCxnSpPr>
        <p:spPr>
          <a:xfrm flipH="1">
            <a:off x="5191881" y="1423720"/>
            <a:ext cx="1048634" cy="40622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4" name="Straight Arrow Connector 83">
            <a:extLst>
              <a:ext uri="{FF2B5EF4-FFF2-40B4-BE49-F238E27FC236}">
                <a16:creationId xmlns:a16="http://schemas.microsoft.com/office/drawing/2014/main" id="{4956F58F-4D2B-A7E3-9BC8-EDCFCE1BA633}"/>
              </a:ext>
            </a:extLst>
          </p:cNvPr>
          <p:cNvCxnSpPr>
            <a:cxnSpLocks/>
            <a:stCxn id="9" idx="1"/>
            <a:endCxn id="27" idx="1"/>
          </p:cNvCxnSpPr>
          <p:nvPr/>
        </p:nvCxnSpPr>
        <p:spPr>
          <a:xfrm flipH="1">
            <a:off x="6031018" y="1423720"/>
            <a:ext cx="209497" cy="42006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5" name="Straight Arrow Connector 84">
            <a:extLst>
              <a:ext uri="{FF2B5EF4-FFF2-40B4-BE49-F238E27FC236}">
                <a16:creationId xmlns:a16="http://schemas.microsoft.com/office/drawing/2014/main" id="{4CA8ABFA-0D7A-9C29-1C76-985D4BACD96F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>
            <a:off x="6818570" y="1423720"/>
            <a:ext cx="1627745" cy="40622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8158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414287-ECC6-5604-4924-0DC65530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parallelize the partitioned graphs? BSP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1E3E0-FE97-521A-1012-B37CBCD0C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Bulk Synchronous Parallel (BSP) Execution</a:t>
            </a:r>
          </a:p>
          <a:p>
            <a:pPr lvl="1"/>
            <a:r>
              <a:rPr lang="en-US" altLang="zh-CN"/>
              <a:t>Using a strict barrier to coordinator processes in a distributed computing </a:t>
            </a:r>
          </a:p>
          <a:p>
            <a:pPr lvl="1"/>
            <a:r>
              <a:rPr lang="en-US" altLang="zh-CN"/>
              <a:t>Barrier can be implemented in a centralized way (master) or decentralized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0E6D5C-D13C-5A12-FEEA-AA923989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41" name="Group 53">
            <a:extLst>
              <a:ext uri="{FF2B5EF4-FFF2-40B4-BE49-F238E27FC236}">
                <a16:creationId xmlns:a16="http://schemas.microsoft.com/office/drawing/2014/main" id="{C2BBA33C-626C-20DD-59B5-244C887FBA61}"/>
              </a:ext>
            </a:extLst>
          </p:cNvPr>
          <p:cNvGrpSpPr/>
          <p:nvPr/>
        </p:nvGrpSpPr>
        <p:grpSpPr>
          <a:xfrm>
            <a:off x="1466786" y="2946748"/>
            <a:ext cx="6042909" cy="2222332"/>
            <a:chOff x="431717" y="2253734"/>
            <a:chExt cx="8057211" cy="2963109"/>
          </a:xfrm>
        </p:grpSpPr>
        <p:grpSp>
          <p:nvGrpSpPr>
            <p:cNvPr id="42" name="Group 14">
              <a:extLst>
                <a:ext uri="{FF2B5EF4-FFF2-40B4-BE49-F238E27FC236}">
                  <a16:creationId xmlns:a16="http://schemas.microsoft.com/office/drawing/2014/main" id="{677A1F7E-D9EE-0593-D0DF-49CCD457C643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49" name="Straight Arrow Connector 4">
                <a:extLst>
                  <a:ext uri="{FF2B5EF4-FFF2-40B4-BE49-F238E27FC236}">
                    <a16:creationId xmlns:a16="http://schemas.microsoft.com/office/drawing/2014/main" id="{F19ADB3D-CBB5-DFD5-9F48-1CF609928742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5">
                <a:extLst>
                  <a:ext uri="{FF2B5EF4-FFF2-40B4-BE49-F238E27FC236}">
                    <a16:creationId xmlns:a16="http://schemas.microsoft.com/office/drawing/2014/main" id="{AC620996-B365-E7A2-1A45-486B1446AF4F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43" name="Group 13">
              <a:extLst>
                <a:ext uri="{FF2B5EF4-FFF2-40B4-BE49-F238E27FC236}">
                  <a16:creationId xmlns:a16="http://schemas.microsoft.com/office/drawing/2014/main" id="{EE351882-5BE4-DA44-F08B-A05645CEC92E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47" name="TextBox 6">
                <a:extLst>
                  <a:ext uri="{FF2B5EF4-FFF2-40B4-BE49-F238E27FC236}">
                    <a16:creationId xmlns:a16="http://schemas.microsoft.com/office/drawing/2014/main" id="{F18C30D8-84DA-0AAE-F834-8436762AAE71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48" name="Straight Arrow Connector 9">
                <a:extLst>
                  <a:ext uri="{FF2B5EF4-FFF2-40B4-BE49-F238E27FC236}">
                    <a16:creationId xmlns:a16="http://schemas.microsoft.com/office/drawing/2014/main" id="{65AF9B27-2CD0-FA7F-C987-6575A144C311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A50300A4-9394-73F9-86E3-7CA996DC3280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45" name="TextBox 7">
                <a:extLst>
                  <a:ext uri="{FF2B5EF4-FFF2-40B4-BE49-F238E27FC236}">
                    <a16:creationId xmlns:a16="http://schemas.microsoft.com/office/drawing/2014/main" id="{1C766483-F794-95B5-106D-F86E3F1D3D65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46" name="Straight Arrow Connector 10">
                <a:extLst>
                  <a:ext uri="{FF2B5EF4-FFF2-40B4-BE49-F238E27FC236}">
                    <a16:creationId xmlns:a16="http://schemas.microsoft.com/office/drawing/2014/main" id="{1448229D-66EB-3235-3194-32A04C62DCC3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Rectangle 15">
            <a:extLst>
              <a:ext uri="{FF2B5EF4-FFF2-40B4-BE49-F238E27FC236}">
                <a16:creationId xmlns:a16="http://schemas.microsoft.com/office/drawing/2014/main" id="{B3447B43-8545-1735-F00E-C7C317A1FC68}"/>
              </a:ext>
            </a:extLst>
          </p:cNvPr>
          <p:cNvSpPr/>
          <p:nvPr/>
        </p:nvSpPr>
        <p:spPr>
          <a:xfrm>
            <a:off x="2794740" y="2948645"/>
            <a:ext cx="2002508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52" name="Rectangle 16">
            <a:extLst>
              <a:ext uri="{FF2B5EF4-FFF2-40B4-BE49-F238E27FC236}">
                <a16:creationId xmlns:a16="http://schemas.microsoft.com/office/drawing/2014/main" id="{73AB39C1-D688-43D0-3415-27A4B3924C86}"/>
              </a:ext>
            </a:extLst>
          </p:cNvPr>
          <p:cNvSpPr/>
          <p:nvPr/>
        </p:nvSpPr>
        <p:spPr>
          <a:xfrm>
            <a:off x="2794740" y="3877624"/>
            <a:ext cx="203561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53" name="Rectangle 17">
            <a:extLst>
              <a:ext uri="{FF2B5EF4-FFF2-40B4-BE49-F238E27FC236}">
                <a16:creationId xmlns:a16="http://schemas.microsoft.com/office/drawing/2014/main" id="{9FE58F4C-CC6F-2614-AFD8-774442DEC1EE}"/>
              </a:ext>
            </a:extLst>
          </p:cNvPr>
          <p:cNvSpPr/>
          <p:nvPr/>
        </p:nvSpPr>
        <p:spPr>
          <a:xfrm>
            <a:off x="2794741" y="4799747"/>
            <a:ext cx="1690291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grpSp>
        <p:nvGrpSpPr>
          <p:cNvPr id="54" name="Group 21">
            <a:extLst>
              <a:ext uri="{FF2B5EF4-FFF2-40B4-BE49-F238E27FC236}">
                <a16:creationId xmlns:a16="http://schemas.microsoft.com/office/drawing/2014/main" id="{6C0414E2-B3B0-9536-1CD3-75549E130922}"/>
              </a:ext>
            </a:extLst>
          </p:cNvPr>
          <p:cNvGrpSpPr/>
          <p:nvPr/>
        </p:nvGrpSpPr>
        <p:grpSpPr>
          <a:xfrm>
            <a:off x="4542180" y="2652246"/>
            <a:ext cx="646908" cy="3157582"/>
            <a:chOff x="5542720" y="1905000"/>
            <a:chExt cx="862544" cy="4210108"/>
          </a:xfrm>
        </p:grpSpPr>
        <p:cxnSp>
          <p:nvCxnSpPr>
            <p:cNvPr id="55" name="Straight Connector 19">
              <a:extLst>
                <a:ext uri="{FF2B5EF4-FFF2-40B4-BE49-F238E27FC236}">
                  <a16:creationId xmlns:a16="http://schemas.microsoft.com/office/drawing/2014/main" id="{DB3BE3EC-2AE9-3475-AEF0-3822092D349C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6" name="TextBox 20">
              <a:extLst>
                <a:ext uri="{FF2B5EF4-FFF2-40B4-BE49-F238E27FC236}">
                  <a16:creationId xmlns:a16="http://schemas.microsoft.com/office/drawing/2014/main" id="{C731FA4A-9259-1A9E-4FEC-877041780C5B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sp>
        <p:nvSpPr>
          <p:cNvPr id="57" name="TextBox 37">
            <a:extLst>
              <a:ext uri="{FF2B5EF4-FFF2-40B4-BE49-F238E27FC236}">
                <a16:creationId xmlns:a16="http://schemas.microsoft.com/office/drawing/2014/main" id="{B96075E4-DD8C-42BC-2A35-0FDCB376E4D9}"/>
              </a:ext>
            </a:extLst>
          </p:cNvPr>
          <p:cNvSpPr txBox="1"/>
          <p:nvPr/>
        </p:nvSpPr>
        <p:spPr>
          <a:xfrm>
            <a:off x="3428999" y="2465348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58" name="TextBox 38">
            <a:extLst>
              <a:ext uri="{FF2B5EF4-FFF2-40B4-BE49-F238E27FC236}">
                <a16:creationId xmlns:a16="http://schemas.microsoft.com/office/drawing/2014/main" id="{CFADAFA4-C517-EE02-B965-F38DE9B1463B}"/>
              </a:ext>
            </a:extLst>
          </p:cNvPr>
          <p:cNvSpPr txBox="1"/>
          <p:nvPr/>
        </p:nvSpPr>
        <p:spPr>
          <a:xfrm>
            <a:off x="4842839" y="2465348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sp>
        <p:nvSpPr>
          <p:cNvPr id="59" name="Rectangle 47">
            <a:extLst>
              <a:ext uri="{FF2B5EF4-FFF2-40B4-BE49-F238E27FC236}">
                <a16:creationId xmlns:a16="http://schemas.microsoft.com/office/drawing/2014/main" id="{B3713867-B88A-2F1D-B692-03F042ED1039}"/>
              </a:ext>
            </a:extLst>
          </p:cNvPr>
          <p:cNvSpPr/>
          <p:nvPr/>
        </p:nvSpPr>
        <p:spPr>
          <a:xfrm>
            <a:off x="6114613" y="2948645"/>
            <a:ext cx="1256322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60" name="Rectangle 48">
            <a:extLst>
              <a:ext uri="{FF2B5EF4-FFF2-40B4-BE49-F238E27FC236}">
                <a16:creationId xmlns:a16="http://schemas.microsoft.com/office/drawing/2014/main" id="{C6A9B9A6-9534-2287-79DA-2560B7F0BD6D}"/>
              </a:ext>
            </a:extLst>
          </p:cNvPr>
          <p:cNvSpPr/>
          <p:nvPr/>
        </p:nvSpPr>
        <p:spPr>
          <a:xfrm>
            <a:off x="6114601" y="3877624"/>
            <a:ext cx="1121694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61" name="Rectangle 49">
            <a:extLst>
              <a:ext uri="{FF2B5EF4-FFF2-40B4-BE49-F238E27FC236}">
                <a16:creationId xmlns:a16="http://schemas.microsoft.com/office/drawing/2014/main" id="{C593763E-6E87-AA11-EA1C-D28D0B0659E9}"/>
              </a:ext>
            </a:extLst>
          </p:cNvPr>
          <p:cNvSpPr/>
          <p:nvPr/>
        </p:nvSpPr>
        <p:spPr>
          <a:xfrm>
            <a:off x="6100151" y="4797287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62" name="TextBox 50">
            <a:extLst>
              <a:ext uri="{FF2B5EF4-FFF2-40B4-BE49-F238E27FC236}">
                <a16:creationId xmlns:a16="http://schemas.microsoft.com/office/drawing/2014/main" id="{F17E759C-7954-F0D2-142D-2B306694F7CD}"/>
              </a:ext>
            </a:extLst>
          </p:cNvPr>
          <p:cNvSpPr txBox="1"/>
          <p:nvPr/>
        </p:nvSpPr>
        <p:spPr>
          <a:xfrm>
            <a:off x="6457949" y="2465348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grpSp>
        <p:nvGrpSpPr>
          <p:cNvPr id="65" name="Group 22">
            <a:extLst>
              <a:ext uri="{FF2B5EF4-FFF2-40B4-BE49-F238E27FC236}">
                <a16:creationId xmlns:a16="http://schemas.microsoft.com/office/drawing/2014/main" id="{B76BE32C-74F2-DF38-1A80-24F7030530A8}"/>
              </a:ext>
            </a:extLst>
          </p:cNvPr>
          <p:cNvGrpSpPr/>
          <p:nvPr/>
        </p:nvGrpSpPr>
        <p:grpSpPr>
          <a:xfrm>
            <a:off x="5799480" y="2652246"/>
            <a:ext cx="646908" cy="3157582"/>
            <a:chOff x="5542720" y="1905000"/>
            <a:chExt cx="862544" cy="4210108"/>
          </a:xfrm>
        </p:grpSpPr>
        <p:cxnSp>
          <p:nvCxnSpPr>
            <p:cNvPr id="66" name="Straight Connector 23">
              <a:extLst>
                <a:ext uri="{FF2B5EF4-FFF2-40B4-BE49-F238E27FC236}">
                  <a16:creationId xmlns:a16="http://schemas.microsoft.com/office/drawing/2014/main" id="{9C141F06-EE61-9124-85E7-4D1BC384D2B4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7" name="TextBox 24">
              <a:extLst>
                <a:ext uri="{FF2B5EF4-FFF2-40B4-BE49-F238E27FC236}">
                  <a16:creationId xmlns:a16="http://schemas.microsoft.com/office/drawing/2014/main" id="{F4E0AE01-A949-7E22-8381-FFAC81D1E8F5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cxnSp>
        <p:nvCxnSpPr>
          <p:cNvPr id="69" name="!!Straight Arrow Connector 26">
            <a:extLst>
              <a:ext uri="{FF2B5EF4-FFF2-40B4-BE49-F238E27FC236}">
                <a16:creationId xmlns:a16="http://schemas.microsoft.com/office/drawing/2014/main" id="{35839FEE-6104-E272-55DE-A0C9C66AAC69}"/>
              </a:ext>
            </a:extLst>
          </p:cNvPr>
          <p:cNvCxnSpPr/>
          <p:nvPr/>
        </p:nvCxnSpPr>
        <p:spPr>
          <a:xfrm>
            <a:off x="4857748" y="3119873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!!Straight Arrow Connector 27">
            <a:extLst>
              <a:ext uri="{FF2B5EF4-FFF2-40B4-BE49-F238E27FC236}">
                <a16:creationId xmlns:a16="http://schemas.microsoft.com/office/drawing/2014/main" id="{FEBEE5EF-8FAE-6436-1B57-FCBA4487743C}"/>
              </a:ext>
            </a:extLst>
          </p:cNvPr>
          <p:cNvCxnSpPr/>
          <p:nvPr/>
        </p:nvCxnSpPr>
        <p:spPr>
          <a:xfrm flipV="1">
            <a:off x="4972048" y="4046372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!!Straight Arrow Connector 30">
            <a:extLst>
              <a:ext uri="{FF2B5EF4-FFF2-40B4-BE49-F238E27FC236}">
                <a16:creationId xmlns:a16="http://schemas.microsoft.com/office/drawing/2014/main" id="{E1631789-F15F-014A-E91A-EA14BCC3A1C5}"/>
              </a:ext>
            </a:extLst>
          </p:cNvPr>
          <p:cNvCxnSpPr/>
          <p:nvPr/>
        </p:nvCxnSpPr>
        <p:spPr>
          <a:xfrm flipV="1">
            <a:off x="5600698" y="3123666"/>
            <a:ext cx="457200" cy="184920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!!Straight Arrow Connector 33">
            <a:extLst>
              <a:ext uri="{FF2B5EF4-FFF2-40B4-BE49-F238E27FC236}">
                <a16:creationId xmlns:a16="http://schemas.microsoft.com/office/drawing/2014/main" id="{21D2BABC-F000-9DCC-62B3-C9A2E374F045}"/>
              </a:ext>
            </a:extLst>
          </p:cNvPr>
          <p:cNvCxnSpPr/>
          <p:nvPr/>
        </p:nvCxnSpPr>
        <p:spPr>
          <a:xfrm>
            <a:off x="5143498" y="3123666"/>
            <a:ext cx="628650" cy="185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!!Straight Arrow Connector 35">
            <a:extLst>
              <a:ext uri="{FF2B5EF4-FFF2-40B4-BE49-F238E27FC236}">
                <a16:creationId xmlns:a16="http://schemas.microsoft.com/office/drawing/2014/main" id="{6E2BB8C6-DAA3-E6B1-A33D-220B880CE968}"/>
              </a:ext>
            </a:extLst>
          </p:cNvPr>
          <p:cNvCxnSpPr/>
          <p:nvPr/>
        </p:nvCxnSpPr>
        <p:spPr>
          <a:xfrm flipV="1">
            <a:off x="5543549" y="3123666"/>
            <a:ext cx="255931" cy="92650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!!Straight Arrow Connector 36">
            <a:extLst>
              <a:ext uri="{FF2B5EF4-FFF2-40B4-BE49-F238E27FC236}">
                <a16:creationId xmlns:a16="http://schemas.microsoft.com/office/drawing/2014/main" id="{C9559C3A-2945-2194-DF81-169AE3E5C72E}"/>
              </a:ext>
            </a:extLst>
          </p:cNvPr>
          <p:cNvCxnSpPr/>
          <p:nvPr/>
        </p:nvCxnSpPr>
        <p:spPr>
          <a:xfrm>
            <a:off x="4972048" y="4046372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922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A009B-F29A-2FE8-07E3-32467D364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primitives in distributed computing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090535-DC91-C0C9-A269-A2072364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16224"/>
          </a:xfrm>
        </p:spPr>
        <p:txBody>
          <a:bodyPr>
            <a:normAutofit/>
          </a:bodyPr>
          <a:lstStyle/>
          <a:p>
            <a:r>
              <a:rPr kumimoji="1" lang="en-US" altLang="zh-CN"/>
              <a:t>Gather: </a:t>
            </a:r>
            <a:r>
              <a:rPr kumimoji="1" lang="en-US" altLang="zh-CN" b="0"/>
              <a:t>Collect data from all the other processes </a:t>
            </a:r>
          </a:p>
          <a:p>
            <a:pPr lvl="1"/>
            <a:r>
              <a:rPr kumimoji="1" lang="en-US" altLang="zh-CN"/>
              <a:t>Example: [1][2][3][4] -&gt; (gather) -&gt; [1,2,3,4]</a:t>
            </a:r>
            <a:endParaRPr kumimoji="1" lang="en-US" altLang="zh-CN" b="0"/>
          </a:p>
          <a:p>
            <a:r>
              <a:rPr kumimoji="1" lang="en-US" altLang="zh-CN"/>
              <a:t>Reduce: </a:t>
            </a:r>
            <a:r>
              <a:rPr kumimoji="1" lang="en-US" altLang="zh-CN" b="0"/>
              <a:t>Gather and aggregate a piece of data from all the other processes</a:t>
            </a:r>
          </a:p>
          <a:p>
            <a:pPr lvl="1"/>
            <a:r>
              <a:rPr kumimoji="1" lang="en-US" altLang="zh-CN"/>
              <a:t>Example: [1][2][3][4] -&gt; (reduce) -&gt; [1+2+3+4] = [10]</a:t>
            </a:r>
            <a:endParaRPr kumimoji="1" lang="en-US" altLang="zh-CN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41FED2-44DD-C41B-602B-3541EB05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67AD0BD-7E4C-812C-42BA-B072D9EEEC0F}"/>
              </a:ext>
            </a:extLst>
          </p:cNvPr>
          <p:cNvGrpSpPr/>
          <p:nvPr/>
        </p:nvGrpSpPr>
        <p:grpSpPr>
          <a:xfrm>
            <a:off x="451222" y="3409200"/>
            <a:ext cx="3688730" cy="1620522"/>
            <a:chOff x="451222" y="3410986"/>
            <a:chExt cx="3688730" cy="1620522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8BA4A94-D539-A9B1-97D5-771ABB0347A9}"/>
                </a:ext>
              </a:extLst>
            </p:cNvPr>
            <p:cNvGrpSpPr/>
            <p:nvPr/>
          </p:nvGrpSpPr>
          <p:grpSpPr>
            <a:xfrm>
              <a:off x="539552" y="3410986"/>
              <a:ext cx="576064" cy="576064"/>
              <a:chOff x="1935252" y="3577580"/>
              <a:chExt cx="576064" cy="576064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202E3F10-BBFD-AAB1-68A5-A8AE3FC87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A80E8A2-3960-3FC2-A8EC-FB1890C64CC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F86ABFEF-B2F4-51F6-A9CA-68D20096C5E4}"/>
                </a:ext>
              </a:extLst>
            </p:cNvPr>
            <p:cNvGrpSpPr/>
            <p:nvPr/>
          </p:nvGrpSpPr>
          <p:grpSpPr>
            <a:xfrm>
              <a:off x="1403648" y="3410986"/>
              <a:ext cx="576064" cy="576064"/>
              <a:chOff x="1935252" y="3577580"/>
              <a:chExt cx="576064" cy="576064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AA52D653-CC56-9104-4B12-B1898FC238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1B5EBD5-4489-32A3-29F6-A014A7E325FE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381EBD2-12D0-B553-E6D7-D984EDD8D11A}"/>
                </a:ext>
              </a:extLst>
            </p:cNvPr>
            <p:cNvGrpSpPr/>
            <p:nvPr/>
          </p:nvGrpSpPr>
          <p:grpSpPr>
            <a:xfrm>
              <a:off x="2267744" y="3410986"/>
              <a:ext cx="576064" cy="576064"/>
              <a:chOff x="1935252" y="3577580"/>
              <a:chExt cx="576064" cy="576064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1D6AB41D-3197-E368-2CFC-22A253D79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0ED1F48-2827-3BCA-8372-DA23AD9069E5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kumimoji="1"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3D0B2AC-7989-82FA-98EE-C5303D985124}"/>
                </a:ext>
              </a:extLst>
            </p:cNvPr>
            <p:cNvGrpSpPr/>
            <p:nvPr/>
          </p:nvGrpSpPr>
          <p:grpSpPr>
            <a:xfrm>
              <a:off x="3131840" y="3414187"/>
              <a:ext cx="576064" cy="576064"/>
              <a:chOff x="1935252" y="3577580"/>
              <a:chExt cx="576064" cy="576064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020A65B1-8B45-5B3D-1C6A-348E1A5F9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715D1B7-9609-9A22-A8F1-28039AEF2F25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kumimoji="1" lang="zh-CN" altLang="en-US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E828016-7D37-6A9C-3AA7-979BCF6AE6A5}"/>
                </a:ext>
              </a:extLst>
            </p:cNvPr>
            <p:cNvGrpSpPr/>
            <p:nvPr/>
          </p:nvGrpSpPr>
          <p:grpSpPr>
            <a:xfrm>
              <a:off x="1403648" y="4455444"/>
              <a:ext cx="576064" cy="576064"/>
              <a:chOff x="1935252" y="3577580"/>
              <a:chExt cx="576064" cy="576064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766193D2-6853-5A71-5258-467FEA77A5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01E26A5-08C9-22DF-120B-BC7AA2661703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E02D6DF-C4F6-CBD9-1FAD-B42C753B3A70}"/>
                </a:ext>
              </a:extLst>
            </p:cNvPr>
            <p:cNvSpPr/>
            <p:nvPr/>
          </p:nvSpPr>
          <p:spPr>
            <a:xfrm>
              <a:off x="1081336" y="356655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07AD760-309C-39AF-7D23-2D69BA4E9479}"/>
                </a:ext>
              </a:extLst>
            </p:cNvPr>
            <p:cNvSpPr/>
            <p:nvPr/>
          </p:nvSpPr>
          <p:spPr>
            <a:xfrm>
              <a:off x="1993616" y="3566555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A333DD9-1214-F1E5-7705-A2C0EE6E5944}"/>
                </a:ext>
              </a:extLst>
            </p:cNvPr>
            <p:cNvSpPr/>
            <p:nvPr/>
          </p:nvSpPr>
          <p:spPr>
            <a:xfrm>
              <a:off x="2823439" y="3566555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5B2934C-1E5E-E3C4-565B-8E8071C83BA4}"/>
                </a:ext>
              </a:extLst>
            </p:cNvPr>
            <p:cNvSpPr/>
            <p:nvPr/>
          </p:nvSpPr>
          <p:spPr>
            <a:xfrm>
              <a:off x="3716096" y="3566555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A9C2737-E48D-F513-B359-7CD31DD300D4}"/>
                </a:ext>
              </a:extLst>
            </p:cNvPr>
            <p:cNvSpPr/>
            <p:nvPr/>
          </p:nvSpPr>
          <p:spPr>
            <a:xfrm>
              <a:off x="1986456" y="463512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67D1305-8556-CAF1-B5DB-79B83FB3B3E5}"/>
                </a:ext>
              </a:extLst>
            </p:cNvPr>
            <p:cNvSpPr/>
            <p:nvPr/>
          </p:nvSpPr>
          <p:spPr>
            <a:xfrm>
              <a:off x="2225901" y="4635121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83A156C-ADCB-CD98-8C0C-EA8BC85CFA64}"/>
                </a:ext>
              </a:extLst>
            </p:cNvPr>
            <p:cNvSpPr/>
            <p:nvPr/>
          </p:nvSpPr>
          <p:spPr>
            <a:xfrm>
              <a:off x="2465346" y="4635121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094E310-1FD7-19A0-FCB7-A6C79FAEA899}"/>
                </a:ext>
              </a:extLst>
            </p:cNvPr>
            <p:cNvSpPr/>
            <p:nvPr/>
          </p:nvSpPr>
          <p:spPr>
            <a:xfrm>
              <a:off x="2715677" y="4635121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14F943C6-51C0-7928-940B-78876BC46E9B}"/>
                </a:ext>
              </a:extLst>
            </p:cNvPr>
            <p:cNvCxnSpPr/>
            <p:nvPr/>
          </p:nvCxnSpPr>
          <p:spPr>
            <a:xfrm>
              <a:off x="539552" y="4225652"/>
              <a:ext cx="36004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下箭头 33">
              <a:extLst>
                <a:ext uri="{FF2B5EF4-FFF2-40B4-BE49-F238E27FC236}">
                  <a16:creationId xmlns:a16="http://schemas.microsoft.com/office/drawing/2014/main" id="{C4B5B9DA-E63F-4763-1B51-FF939CDDF25B}"/>
                </a:ext>
              </a:extLst>
            </p:cNvPr>
            <p:cNvSpPr/>
            <p:nvPr/>
          </p:nvSpPr>
          <p:spPr>
            <a:xfrm>
              <a:off x="497758" y="4164483"/>
              <a:ext cx="288032" cy="279222"/>
            </a:xfrm>
            <a:prstGeom prst="downArrow">
              <a:avLst/>
            </a:prstGeom>
            <a:solidFill>
              <a:schemeClr val="bg1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65CAD24-AD95-6AD7-00CA-D05AEEA5FAA9}"/>
                </a:ext>
              </a:extLst>
            </p:cNvPr>
            <p:cNvSpPr txBox="1"/>
            <p:nvPr/>
          </p:nvSpPr>
          <p:spPr>
            <a:xfrm>
              <a:off x="451222" y="4450281"/>
              <a:ext cx="5910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200"/>
                <a:t>Time</a:t>
              </a:r>
              <a:endParaRPr lang="zh-CN" altLang="en-US" sz="1200"/>
            </a:p>
          </p:txBody>
        </p:sp>
        <p:cxnSp>
          <p:nvCxnSpPr>
            <p:cNvPr id="38" name="直线箭头连接符 37">
              <a:extLst>
                <a:ext uri="{FF2B5EF4-FFF2-40B4-BE49-F238E27FC236}">
                  <a16:creationId xmlns:a16="http://schemas.microsoft.com/office/drawing/2014/main" id="{0770E266-FF27-CD22-6BAF-FCBE2C3B439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827584" y="3987050"/>
              <a:ext cx="576064" cy="531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71C58457-56A5-1C7D-D087-71A40B9881E7}"/>
                </a:ext>
              </a:extLst>
            </p:cNvPr>
            <p:cNvCxnSpPr>
              <a:cxnSpLocks/>
              <a:stCxn id="13" idx="2"/>
              <a:endCxn id="22" idx="0"/>
            </p:cNvCxnSpPr>
            <p:nvPr/>
          </p:nvCxnSpPr>
          <p:spPr>
            <a:xfrm>
              <a:off x="1691680" y="3987050"/>
              <a:ext cx="0" cy="468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箭头连接符 41">
              <a:extLst>
                <a:ext uri="{FF2B5EF4-FFF2-40B4-BE49-F238E27FC236}">
                  <a16:creationId xmlns:a16="http://schemas.microsoft.com/office/drawing/2014/main" id="{A4A0368C-BF3B-72FB-261D-B5C026CEE1ED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 flipH="1">
              <a:off x="1889927" y="3987050"/>
              <a:ext cx="665849" cy="504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F38A74CE-F1E9-BB11-16B3-0FFA281945C9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flipH="1">
              <a:off x="2046379" y="3990251"/>
              <a:ext cx="1373493" cy="5282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BC0E61D-DE85-946B-B9CD-407A85AFDD21}"/>
              </a:ext>
            </a:extLst>
          </p:cNvPr>
          <p:cNvGrpSpPr/>
          <p:nvPr/>
        </p:nvGrpSpPr>
        <p:grpSpPr>
          <a:xfrm>
            <a:off x="6289757" y="4659997"/>
            <a:ext cx="168792" cy="163385"/>
            <a:chOff x="2999048" y="4637192"/>
            <a:chExt cx="168792" cy="16338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F6E476B-92BE-A101-2538-87678611644C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A6E11277-9122-AF20-707D-3A55717BD85D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4A3CD4C-D255-11CB-20A3-7093AF239CB2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E5C640A3-D175-8E21-7BFD-5675D1EBCC92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FD977D8A-2BFA-D745-653D-E6F2474EB8FD}"/>
              </a:ext>
            </a:extLst>
          </p:cNvPr>
          <p:cNvGrpSpPr/>
          <p:nvPr/>
        </p:nvGrpSpPr>
        <p:grpSpPr>
          <a:xfrm>
            <a:off x="4716016" y="3410986"/>
            <a:ext cx="3688730" cy="1620522"/>
            <a:chOff x="451222" y="3410986"/>
            <a:chExt cx="3688730" cy="1620522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CE76A256-804C-6929-8969-29CCAF5DABE3}"/>
                </a:ext>
              </a:extLst>
            </p:cNvPr>
            <p:cNvGrpSpPr/>
            <p:nvPr/>
          </p:nvGrpSpPr>
          <p:grpSpPr>
            <a:xfrm>
              <a:off x="539552" y="3410986"/>
              <a:ext cx="576064" cy="576064"/>
              <a:chOff x="1935252" y="3577580"/>
              <a:chExt cx="576064" cy="576064"/>
            </a:xfrm>
          </p:grpSpPr>
          <p:pic>
            <p:nvPicPr>
              <p:cNvPr id="113" name="图片 112">
                <a:extLst>
                  <a:ext uri="{FF2B5EF4-FFF2-40B4-BE49-F238E27FC236}">
                    <a16:creationId xmlns:a16="http://schemas.microsoft.com/office/drawing/2014/main" id="{90A0B2CC-FBCE-35C0-6A73-9E1B630CA1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ED08DB77-8907-588F-010F-D1ED1EB177B9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D5CFCE56-12BB-8125-2287-716345DF11F5}"/>
                </a:ext>
              </a:extLst>
            </p:cNvPr>
            <p:cNvGrpSpPr/>
            <p:nvPr/>
          </p:nvGrpSpPr>
          <p:grpSpPr>
            <a:xfrm>
              <a:off x="1403648" y="3410986"/>
              <a:ext cx="576064" cy="576064"/>
              <a:chOff x="1935252" y="3577580"/>
              <a:chExt cx="576064" cy="576064"/>
            </a:xfrm>
          </p:grpSpPr>
          <p:pic>
            <p:nvPicPr>
              <p:cNvPr id="111" name="图片 110">
                <a:extLst>
                  <a:ext uri="{FF2B5EF4-FFF2-40B4-BE49-F238E27FC236}">
                    <a16:creationId xmlns:a16="http://schemas.microsoft.com/office/drawing/2014/main" id="{76948669-89F0-E7EE-C4EC-E30192936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87137835-05A0-FBF6-D8F3-DF6DFB4F92A5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E7F85AEB-E72A-700D-8098-2167C172C8E2}"/>
                </a:ext>
              </a:extLst>
            </p:cNvPr>
            <p:cNvGrpSpPr/>
            <p:nvPr/>
          </p:nvGrpSpPr>
          <p:grpSpPr>
            <a:xfrm>
              <a:off x="2267744" y="3410986"/>
              <a:ext cx="576064" cy="576064"/>
              <a:chOff x="1935252" y="3577580"/>
              <a:chExt cx="576064" cy="576064"/>
            </a:xfrm>
          </p:grpSpPr>
          <p:pic>
            <p:nvPicPr>
              <p:cNvPr id="109" name="图片 108">
                <a:extLst>
                  <a:ext uri="{FF2B5EF4-FFF2-40B4-BE49-F238E27FC236}">
                    <a16:creationId xmlns:a16="http://schemas.microsoft.com/office/drawing/2014/main" id="{69C33296-726D-BF74-D466-9701661AF2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12F3BDD5-914C-448E-9F9A-2469179886C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kumimoji="1" lang="zh-CN" altLang="en-US"/>
              </a:p>
            </p:txBody>
          </p:sp>
        </p:grp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8A65B1D6-E39D-6ABA-C44C-55B4DD311C46}"/>
                </a:ext>
              </a:extLst>
            </p:cNvPr>
            <p:cNvGrpSpPr/>
            <p:nvPr/>
          </p:nvGrpSpPr>
          <p:grpSpPr>
            <a:xfrm>
              <a:off x="3131840" y="3414187"/>
              <a:ext cx="576064" cy="576064"/>
              <a:chOff x="1935252" y="3577580"/>
              <a:chExt cx="576064" cy="576064"/>
            </a:xfrm>
          </p:grpSpPr>
          <p:pic>
            <p:nvPicPr>
              <p:cNvPr id="107" name="图片 106">
                <a:extLst>
                  <a:ext uri="{FF2B5EF4-FFF2-40B4-BE49-F238E27FC236}">
                    <a16:creationId xmlns:a16="http://schemas.microsoft.com/office/drawing/2014/main" id="{A1F63ABA-889E-20EB-1BE3-8231A2B61C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E3A9E356-90CA-F9A1-64C8-E3D7141053E2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8379D1AB-FC3F-C50A-ECB7-3B2DBE1774A8}"/>
                </a:ext>
              </a:extLst>
            </p:cNvPr>
            <p:cNvGrpSpPr/>
            <p:nvPr/>
          </p:nvGrpSpPr>
          <p:grpSpPr>
            <a:xfrm>
              <a:off x="1403648" y="4455444"/>
              <a:ext cx="576064" cy="576064"/>
              <a:chOff x="1935252" y="3577580"/>
              <a:chExt cx="576064" cy="576064"/>
            </a:xfrm>
          </p:grpSpPr>
          <p:pic>
            <p:nvPicPr>
              <p:cNvPr id="105" name="图片 104">
                <a:extLst>
                  <a:ext uri="{FF2B5EF4-FFF2-40B4-BE49-F238E27FC236}">
                    <a16:creationId xmlns:a16="http://schemas.microsoft.com/office/drawing/2014/main" id="{5D440261-45AA-1449-8E8C-83C785396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6" name="文本框 105">
                <a:extLst>
                  <a:ext uri="{FF2B5EF4-FFF2-40B4-BE49-F238E27FC236}">
                    <a16:creationId xmlns:a16="http://schemas.microsoft.com/office/drawing/2014/main" id="{E889448E-309B-7154-9798-E92E4E04CEE0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DCB7FF8C-06A5-A20A-ACD1-A0916466FA3A}"/>
                </a:ext>
              </a:extLst>
            </p:cNvPr>
            <p:cNvSpPr/>
            <p:nvPr/>
          </p:nvSpPr>
          <p:spPr>
            <a:xfrm>
              <a:off x="1081336" y="356655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0C0A9E82-FA66-7839-11A5-C8E9BBE250DD}"/>
                </a:ext>
              </a:extLst>
            </p:cNvPr>
            <p:cNvSpPr/>
            <p:nvPr/>
          </p:nvSpPr>
          <p:spPr>
            <a:xfrm>
              <a:off x="1993616" y="3566555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48425964-87D4-C971-8ACB-F331ABA30564}"/>
                </a:ext>
              </a:extLst>
            </p:cNvPr>
            <p:cNvSpPr/>
            <p:nvPr/>
          </p:nvSpPr>
          <p:spPr>
            <a:xfrm>
              <a:off x="2823439" y="3566555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80CC9D7B-612D-9139-08C4-F5CF058A1D7D}"/>
                </a:ext>
              </a:extLst>
            </p:cNvPr>
            <p:cNvSpPr/>
            <p:nvPr/>
          </p:nvSpPr>
          <p:spPr>
            <a:xfrm>
              <a:off x="3716096" y="3566555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8" name="直线连接符 97">
              <a:extLst>
                <a:ext uri="{FF2B5EF4-FFF2-40B4-BE49-F238E27FC236}">
                  <a16:creationId xmlns:a16="http://schemas.microsoft.com/office/drawing/2014/main" id="{2263881C-0CC7-B9C4-CB83-36489FCD5CB0}"/>
                </a:ext>
              </a:extLst>
            </p:cNvPr>
            <p:cNvCxnSpPr/>
            <p:nvPr/>
          </p:nvCxnSpPr>
          <p:spPr>
            <a:xfrm>
              <a:off x="539552" y="4225652"/>
              <a:ext cx="36004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下箭头 98">
              <a:extLst>
                <a:ext uri="{FF2B5EF4-FFF2-40B4-BE49-F238E27FC236}">
                  <a16:creationId xmlns:a16="http://schemas.microsoft.com/office/drawing/2014/main" id="{25A636C2-EBB0-E769-4D58-6E19AF7D12C7}"/>
                </a:ext>
              </a:extLst>
            </p:cNvPr>
            <p:cNvSpPr/>
            <p:nvPr/>
          </p:nvSpPr>
          <p:spPr>
            <a:xfrm>
              <a:off x="497758" y="4164483"/>
              <a:ext cx="288032" cy="279222"/>
            </a:xfrm>
            <a:prstGeom prst="downArrow">
              <a:avLst/>
            </a:prstGeom>
            <a:solidFill>
              <a:schemeClr val="bg1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501C633E-B1F1-B9CF-AF76-84CC835D3328}"/>
                </a:ext>
              </a:extLst>
            </p:cNvPr>
            <p:cNvSpPr txBox="1"/>
            <p:nvPr/>
          </p:nvSpPr>
          <p:spPr>
            <a:xfrm>
              <a:off x="451222" y="4450281"/>
              <a:ext cx="5910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200"/>
                <a:t>Time</a:t>
              </a:r>
              <a:endParaRPr lang="zh-CN" altLang="en-US" sz="1200"/>
            </a:p>
          </p:txBody>
        </p:sp>
        <p:cxnSp>
          <p:nvCxnSpPr>
            <p:cNvPr id="101" name="直线箭头连接符 100">
              <a:extLst>
                <a:ext uri="{FF2B5EF4-FFF2-40B4-BE49-F238E27FC236}">
                  <a16:creationId xmlns:a16="http://schemas.microsoft.com/office/drawing/2014/main" id="{8D78FD5F-2E6F-FA5E-B8C0-CB6ABFA71AC2}"/>
                </a:ext>
              </a:extLst>
            </p:cNvPr>
            <p:cNvCxnSpPr>
              <a:stCxn id="113" idx="2"/>
            </p:cNvCxnSpPr>
            <p:nvPr/>
          </p:nvCxnSpPr>
          <p:spPr>
            <a:xfrm>
              <a:off x="827584" y="3987050"/>
              <a:ext cx="576064" cy="531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101">
              <a:extLst>
                <a:ext uri="{FF2B5EF4-FFF2-40B4-BE49-F238E27FC236}">
                  <a16:creationId xmlns:a16="http://schemas.microsoft.com/office/drawing/2014/main" id="{6EEAC07C-FFC7-FD01-91F4-087FB319FE8D}"/>
                </a:ext>
              </a:extLst>
            </p:cNvPr>
            <p:cNvCxnSpPr>
              <a:cxnSpLocks/>
              <a:stCxn id="111" idx="2"/>
              <a:endCxn id="105" idx="0"/>
            </p:cNvCxnSpPr>
            <p:nvPr/>
          </p:nvCxnSpPr>
          <p:spPr>
            <a:xfrm>
              <a:off x="1691680" y="3987050"/>
              <a:ext cx="0" cy="468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箭头连接符 102">
              <a:extLst>
                <a:ext uri="{FF2B5EF4-FFF2-40B4-BE49-F238E27FC236}">
                  <a16:creationId xmlns:a16="http://schemas.microsoft.com/office/drawing/2014/main" id="{A7A8AD99-221C-BEE6-986F-14435F5E4CDB}"/>
                </a:ext>
              </a:extLst>
            </p:cNvPr>
            <p:cNvCxnSpPr>
              <a:cxnSpLocks/>
              <a:stCxn id="109" idx="2"/>
            </p:cNvCxnSpPr>
            <p:nvPr/>
          </p:nvCxnSpPr>
          <p:spPr>
            <a:xfrm flipH="1">
              <a:off x="1889927" y="3987050"/>
              <a:ext cx="665849" cy="504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3997A58E-0859-D97B-B689-77BB8B875B0E}"/>
                </a:ext>
              </a:extLst>
            </p:cNvPr>
            <p:cNvCxnSpPr>
              <a:cxnSpLocks/>
              <a:stCxn id="107" idx="2"/>
            </p:cNvCxnSpPr>
            <p:nvPr/>
          </p:nvCxnSpPr>
          <p:spPr>
            <a:xfrm flipH="1">
              <a:off x="2046379" y="3990251"/>
              <a:ext cx="1373493" cy="5282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文本框 115">
            <a:extLst>
              <a:ext uri="{FF2B5EF4-FFF2-40B4-BE49-F238E27FC236}">
                <a16:creationId xmlns:a16="http://schemas.microsoft.com/office/drawing/2014/main" id="{51B25C2A-5922-0928-E681-70FA6CE93DA5}"/>
              </a:ext>
            </a:extLst>
          </p:cNvPr>
          <p:cNvSpPr txBox="1"/>
          <p:nvPr/>
        </p:nvSpPr>
        <p:spPr>
          <a:xfrm>
            <a:off x="2664547" y="5119321"/>
            <a:ext cx="3135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Gather vs. Reduce </a:t>
            </a:r>
            <a:endParaRPr lang="zh-CN" altLang="en-US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642DCC-7615-AFED-5295-7B79D5D1ED15}"/>
              </a:ext>
            </a:extLst>
          </p:cNvPr>
          <p:cNvSpPr txBox="1"/>
          <p:nvPr/>
        </p:nvSpPr>
        <p:spPr>
          <a:xfrm>
            <a:off x="1534163" y="2936170"/>
            <a:ext cx="1178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Data</a:t>
            </a:r>
            <a:endParaRPr lang="zh-CN" altLang="en-US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E61B7AF-9722-6DB9-D7F8-43F158E09435}"/>
              </a:ext>
            </a:extLst>
          </p:cNvPr>
          <p:cNvSpPr/>
          <p:nvPr/>
        </p:nvSpPr>
        <p:spPr>
          <a:xfrm>
            <a:off x="1183341" y="3093142"/>
            <a:ext cx="430306" cy="467639"/>
          </a:xfrm>
          <a:custGeom>
            <a:avLst/>
            <a:gdLst>
              <a:gd name="connsiteX0" fmla="*/ 430306 w 430306"/>
              <a:gd name="connsiteY0" fmla="*/ 26576 h 467639"/>
              <a:gd name="connsiteX1" fmla="*/ 75304 w 430306"/>
              <a:gd name="connsiteY1" fmla="*/ 48091 h 467639"/>
              <a:gd name="connsiteX2" fmla="*/ 0 w 430306"/>
              <a:gd name="connsiteY2" fmla="*/ 467639 h 46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0306" h="467639">
                <a:moveTo>
                  <a:pt x="430306" y="26576"/>
                </a:moveTo>
                <a:cubicBezTo>
                  <a:pt x="288664" y="578"/>
                  <a:pt x="147022" y="-25419"/>
                  <a:pt x="75304" y="48091"/>
                </a:cubicBezTo>
                <a:cubicBezTo>
                  <a:pt x="3586" y="121601"/>
                  <a:pt x="1793" y="294620"/>
                  <a:pt x="0" y="467639"/>
                </a:cubicBezTo>
              </a:path>
            </a:pathLst>
          </a:cu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213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0E77FD-0806-3764-A8C8-EA492307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primitives in distributed computing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7C53F7-EBA5-2789-1765-5837379A1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867328" cy="1819004"/>
          </a:xfrm>
        </p:spPr>
        <p:txBody>
          <a:bodyPr>
            <a:normAutofit/>
          </a:bodyPr>
          <a:lstStyle/>
          <a:p>
            <a:r>
              <a:rPr kumimoji="1" lang="en-US" altLang="zh-CN"/>
              <a:t>Reduce: </a:t>
            </a:r>
            <a:r>
              <a:rPr kumimoji="1" lang="en-US" altLang="zh-CN" b="0"/>
              <a:t>Gather and aggregate a piece of data from all the other processes</a:t>
            </a:r>
          </a:p>
          <a:p>
            <a:pPr lvl="1"/>
            <a:r>
              <a:rPr kumimoji="1" lang="en-US" altLang="zh-CN"/>
              <a:t>Example: [1][2][3][4] -&gt; (reduce) -&gt; [1+2+3+4] = [10]</a:t>
            </a:r>
          </a:p>
          <a:p>
            <a:r>
              <a:rPr kumimoji="1" lang="en-US" altLang="zh-CN" err="1"/>
              <a:t>Allreduce</a:t>
            </a:r>
            <a:r>
              <a:rPr kumimoji="1" lang="en-US" altLang="zh-CN"/>
              <a:t> = reduce on all processes</a:t>
            </a:r>
          </a:p>
          <a:p>
            <a:r>
              <a:rPr kumimoji="1" lang="en-US" altLang="zh-CN"/>
              <a:t>Question: </a:t>
            </a:r>
            <a:r>
              <a:rPr kumimoji="1" lang="en-US" altLang="zh-CN" b="0"/>
              <a:t>how to efficiently implement </a:t>
            </a:r>
            <a:r>
              <a:rPr kumimoji="1" lang="en-US" altLang="zh-CN" b="0" err="1"/>
              <a:t>allreduce</a:t>
            </a:r>
            <a:r>
              <a:rPr kumimoji="1" lang="en-US" altLang="zh-CN" b="0"/>
              <a:t>? 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C6A296-BA51-3E52-5B94-0F33BD09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382A371-8599-ABFF-8DED-DCE648BEAD39}"/>
              </a:ext>
            </a:extLst>
          </p:cNvPr>
          <p:cNvGrpSpPr/>
          <p:nvPr/>
        </p:nvGrpSpPr>
        <p:grpSpPr>
          <a:xfrm>
            <a:off x="467544" y="3177168"/>
            <a:ext cx="3688730" cy="1620522"/>
            <a:chOff x="451222" y="3410986"/>
            <a:chExt cx="3688730" cy="162052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E38AAEA0-57B7-72DA-4275-EDE16BA41FB9}"/>
                </a:ext>
              </a:extLst>
            </p:cNvPr>
            <p:cNvGrpSpPr/>
            <p:nvPr/>
          </p:nvGrpSpPr>
          <p:grpSpPr>
            <a:xfrm>
              <a:off x="539552" y="3410986"/>
              <a:ext cx="576064" cy="576064"/>
              <a:chOff x="1935252" y="3577580"/>
              <a:chExt cx="576064" cy="576064"/>
            </a:xfrm>
          </p:grpSpPr>
          <p:pic>
            <p:nvPicPr>
              <p:cNvPr id="57" name="图片 56">
                <a:extLst>
                  <a:ext uri="{FF2B5EF4-FFF2-40B4-BE49-F238E27FC236}">
                    <a16:creationId xmlns:a16="http://schemas.microsoft.com/office/drawing/2014/main" id="{C1AF54C0-DD41-7958-7111-F6674AA754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73D6F073-D0F9-E870-7DC2-37E92B9B4596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B8C39006-C29E-43C6-017C-8A7E62060E5E}"/>
                </a:ext>
              </a:extLst>
            </p:cNvPr>
            <p:cNvGrpSpPr/>
            <p:nvPr/>
          </p:nvGrpSpPr>
          <p:grpSpPr>
            <a:xfrm>
              <a:off x="1403648" y="3410986"/>
              <a:ext cx="576064" cy="576064"/>
              <a:chOff x="1935252" y="3577580"/>
              <a:chExt cx="576064" cy="576064"/>
            </a:xfrm>
          </p:grpSpPr>
          <p:pic>
            <p:nvPicPr>
              <p:cNvPr id="55" name="图片 54">
                <a:extLst>
                  <a:ext uri="{FF2B5EF4-FFF2-40B4-BE49-F238E27FC236}">
                    <a16:creationId xmlns:a16="http://schemas.microsoft.com/office/drawing/2014/main" id="{997AEB6E-16A4-B5DC-53E1-A466681449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99C14D99-A13F-B8E4-C51F-A10C8D4F072E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3BA123CC-DEA5-575D-35E3-2255B6C599D4}"/>
                </a:ext>
              </a:extLst>
            </p:cNvPr>
            <p:cNvGrpSpPr/>
            <p:nvPr/>
          </p:nvGrpSpPr>
          <p:grpSpPr>
            <a:xfrm>
              <a:off x="2267744" y="3410986"/>
              <a:ext cx="576064" cy="576064"/>
              <a:chOff x="1935252" y="3577580"/>
              <a:chExt cx="576064" cy="576064"/>
            </a:xfrm>
          </p:grpSpPr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53BE09B9-A17F-AB3E-C311-1DAF2DD908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063DF00B-6661-1123-04D7-40FDED57EA34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kumimoji="1" lang="zh-CN" altLang="en-US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3667C3F0-74E8-4269-1286-73D479D01635}"/>
                </a:ext>
              </a:extLst>
            </p:cNvPr>
            <p:cNvGrpSpPr/>
            <p:nvPr/>
          </p:nvGrpSpPr>
          <p:grpSpPr>
            <a:xfrm>
              <a:off x="3131840" y="3414187"/>
              <a:ext cx="576064" cy="576064"/>
              <a:chOff x="1935252" y="3577580"/>
              <a:chExt cx="576064" cy="576064"/>
            </a:xfrm>
          </p:grpSpPr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04D3E6E1-899E-485E-70F1-225ADFE94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FF697C58-8220-36F2-70D6-012959A8A7C2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kumimoji="1"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015C5E8-ABA4-E39E-49B3-0E3C68F88F54}"/>
                </a:ext>
              </a:extLst>
            </p:cNvPr>
            <p:cNvGrpSpPr/>
            <p:nvPr/>
          </p:nvGrpSpPr>
          <p:grpSpPr>
            <a:xfrm>
              <a:off x="1403648" y="4455444"/>
              <a:ext cx="576064" cy="576064"/>
              <a:chOff x="1935252" y="3577580"/>
              <a:chExt cx="576064" cy="576064"/>
            </a:xfrm>
          </p:grpSpPr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AA710AA3-7CBE-97B2-7DDB-FFFBB0D56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E2B8E163-D463-E6BF-6DC4-D0FEA4CCB128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3078355-3A95-F838-C8E2-799EC6EF57E1}"/>
                </a:ext>
              </a:extLst>
            </p:cNvPr>
            <p:cNvSpPr/>
            <p:nvPr/>
          </p:nvSpPr>
          <p:spPr>
            <a:xfrm>
              <a:off x="1081336" y="356655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15C10C5-3A1A-D754-E5DD-F7CE6AF72241}"/>
                </a:ext>
              </a:extLst>
            </p:cNvPr>
            <p:cNvSpPr/>
            <p:nvPr/>
          </p:nvSpPr>
          <p:spPr>
            <a:xfrm>
              <a:off x="1993616" y="3566555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B0BFD93-F653-D826-9995-7B56E42BE979}"/>
                </a:ext>
              </a:extLst>
            </p:cNvPr>
            <p:cNvSpPr/>
            <p:nvPr/>
          </p:nvSpPr>
          <p:spPr>
            <a:xfrm>
              <a:off x="2823439" y="3566555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5AB0C60-44B5-7356-0E03-76645452F71D}"/>
                </a:ext>
              </a:extLst>
            </p:cNvPr>
            <p:cNvSpPr/>
            <p:nvPr/>
          </p:nvSpPr>
          <p:spPr>
            <a:xfrm>
              <a:off x="3716096" y="3566555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A052A319-17FC-8BA9-0115-1DD25710E418}"/>
                </a:ext>
              </a:extLst>
            </p:cNvPr>
            <p:cNvCxnSpPr/>
            <p:nvPr/>
          </p:nvCxnSpPr>
          <p:spPr>
            <a:xfrm>
              <a:off x="539552" y="4225652"/>
              <a:ext cx="36004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下箭头 42">
              <a:extLst>
                <a:ext uri="{FF2B5EF4-FFF2-40B4-BE49-F238E27FC236}">
                  <a16:creationId xmlns:a16="http://schemas.microsoft.com/office/drawing/2014/main" id="{B823E914-92CC-C9B4-2F51-0EAFCAA4B58C}"/>
                </a:ext>
              </a:extLst>
            </p:cNvPr>
            <p:cNvSpPr/>
            <p:nvPr/>
          </p:nvSpPr>
          <p:spPr>
            <a:xfrm>
              <a:off x="497758" y="4164483"/>
              <a:ext cx="288032" cy="279222"/>
            </a:xfrm>
            <a:prstGeom prst="downArrow">
              <a:avLst/>
            </a:prstGeom>
            <a:solidFill>
              <a:schemeClr val="bg1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71299EC-2811-B0E7-F5B4-22F06693545E}"/>
                </a:ext>
              </a:extLst>
            </p:cNvPr>
            <p:cNvSpPr txBox="1"/>
            <p:nvPr/>
          </p:nvSpPr>
          <p:spPr>
            <a:xfrm>
              <a:off x="451222" y="4450281"/>
              <a:ext cx="5910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200"/>
                <a:t>Time</a:t>
              </a:r>
              <a:endParaRPr lang="zh-CN" altLang="en-US" sz="1200"/>
            </a:p>
          </p:txBody>
        </p:sp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53438060-4781-C2EA-5492-B6494F05BA67}"/>
                </a:ext>
              </a:extLst>
            </p:cNvPr>
            <p:cNvCxnSpPr>
              <a:stCxn id="57" idx="2"/>
            </p:cNvCxnSpPr>
            <p:nvPr/>
          </p:nvCxnSpPr>
          <p:spPr>
            <a:xfrm>
              <a:off x="827584" y="3987050"/>
              <a:ext cx="576064" cy="531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C1092332-1390-DB28-CB39-EA3F5B20E7B3}"/>
                </a:ext>
              </a:extLst>
            </p:cNvPr>
            <p:cNvCxnSpPr>
              <a:cxnSpLocks/>
              <a:stCxn id="55" idx="2"/>
              <a:endCxn id="49" idx="0"/>
            </p:cNvCxnSpPr>
            <p:nvPr/>
          </p:nvCxnSpPr>
          <p:spPr>
            <a:xfrm>
              <a:off x="1691680" y="3987050"/>
              <a:ext cx="0" cy="468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箭头连接符 46">
              <a:extLst>
                <a:ext uri="{FF2B5EF4-FFF2-40B4-BE49-F238E27FC236}">
                  <a16:creationId xmlns:a16="http://schemas.microsoft.com/office/drawing/2014/main" id="{C3A82266-6952-AB79-44A5-183812E801D0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1889927" y="3987050"/>
              <a:ext cx="665849" cy="504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箭头连接符 47">
              <a:extLst>
                <a:ext uri="{FF2B5EF4-FFF2-40B4-BE49-F238E27FC236}">
                  <a16:creationId xmlns:a16="http://schemas.microsoft.com/office/drawing/2014/main" id="{4C43CE74-A35C-C06A-2AA0-F0A1829035D8}"/>
                </a:ext>
              </a:extLst>
            </p:cNvPr>
            <p:cNvCxnSpPr>
              <a:cxnSpLocks/>
              <a:stCxn id="51" idx="2"/>
            </p:cNvCxnSpPr>
            <p:nvPr/>
          </p:nvCxnSpPr>
          <p:spPr>
            <a:xfrm flipH="1">
              <a:off x="2046379" y="3990251"/>
              <a:ext cx="1373493" cy="5282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B8D4C88B-3AE1-19DC-42D9-2EAA7F0878E6}"/>
              </a:ext>
            </a:extLst>
          </p:cNvPr>
          <p:cNvGrpSpPr/>
          <p:nvPr/>
        </p:nvGrpSpPr>
        <p:grpSpPr>
          <a:xfrm>
            <a:off x="4679187" y="3177168"/>
            <a:ext cx="576064" cy="576064"/>
            <a:chOff x="1935252" y="3577580"/>
            <a:chExt cx="576064" cy="576064"/>
          </a:xfrm>
        </p:grpSpPr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348C8CB0-CD86-D540-6803-7D2A4F7FE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796CEF6-4457-DB60-546E-99BABE50689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4AE40C68-68AD-7174-7E9F-FBE65048B458}"/>
              </a:ext>
            </a:extLst>
          </p:cNvPr>
          <p:cNvGrpSpPr/>
          <p:nvPr/>
        </p:nvGrpSpPr>
        <p:grpSpPr>
          <a:xfrm>
            <a:off x="5543283" y="3177168"/>
            <a:ext cx="576064" cy="576064"/>
            <a:chOff x="1935252" y="3577580"/>
            <a:chExt cx="576064" cy="576064"/>
          </a:xfrm>
        </p:grpSpPr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D8DB926E-B01F-7644-AD91-B35E6F4F6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3E4B1C00-7B01-0ADD-E6A8-72816035736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043000D4-020F-852E-E94F-FA5727B053D6}"/>
              </a:ext>
            </a:extLst>
          </p:cNvPr>
          <p:cNvGrpSpPr/>
          <p:nvPr/>
        </p:nvGrpSpPr>
        <p:grpSpPr>
          <a:xfrm>
            <a:off x="6407379" y="3177168"/>
            <a:ext cx="576064" cy="576064"/>
            <a:chOff x="1935252" y="3577580"/>
            <a:chExt cx="576064" cy="576064"/>
          </a:xfrm>
        </p:grpSpPr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E571ADD0-A9D0-A1B6-6BC5-0CD43E63C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B6355CCB-1BD9-F5EC-F550-292781F5429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C38E1CE-364A-2DDD-4363-0B0E5357DE6A}"/>
              </a:ext>
            </a:extLst>
          </p:cNvPr>
          <p:cNvGrpSpPr/>
          <p:nvPr/>
        </p:nvGrpSpPr>
        <p:grpSpPr>
          <a:xfrm>
            <a:off x="7271475" y="3180369"/>
            <a:ext cx="576064" cy="576064"/>
            <a:chOff x="1935252" y="3577580"/>
            <a:chExt cx="576064" cy="576064"/>
          </a:xfrm>
        </p:grpSpPr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C6CB4854-889A-1AF2-7CFE-905FA69C7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D383C117-5076-66E0-D9A7-45AFD333CE6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82D0B64-2F55-AF8F-47CD-DC549470A53C}"/>
              </a:ext>
            </a:extLst>
          </p:cNvPr>
          <p:cNvGrpSpPr/>
          <p:nvPr/>
        </p:nvGrpSpPr>
        <p:grpSpPr>
          <a:xfrm>
            <a:off x="4679187" y="4225652"/>
            <a:ext cx="576064" cy="576064"/>
            <a:chOff x="1935252" y="3577580"/>
            <a:chExt cx="576064" cy="576064"/>
          </a:xfrm>
        </p:grpSpPr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55AEA70D-F9CE-7B84-DBCF-D643BD450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1297BACA-02D8-FB7D-2021-43D7124E009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sp>
        <p:nvSpPr>
          <p:cNvPr id="65" name="矩形 64">
            <a:extLst>
              <a:ext uri="{FF2B5EF4-FFF2-40B4-BE49-F238E27FC236}">
                <a16:creationId xmlns:a16="http://schemas.microsoft.com/office/drawing/2014/main" id="{96A91E16-1B2D-93D5-3191-E27E6192BC10}"/>
              </a:ext>
            </a:extLst>
          </p:cNvPr>
          <p:cNvSpPr/>
          <p:nvPr/>
        </p:nvSpPr>
        <p:spPr>
          <a:xfrm>
            <a:off x="5220971" y="3332737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820637C-82F5-8027-D8E8-BFED07F6AFE5}"/>
              </a:ext>
            </a:extLst>
          </p:cNvPr>
          <p:cNvSpPr/>
          <p:nvPr/>
        </p:nvSpPr>
        <p:spPr>
          <a:xfrm>
            <a:off x="6133251" y="333273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3324009A-7DC4-DF6D-87C3-65818B2F1B6B}"/>
              </a:ext>
            </a:extLst>
          </p:cNvPr>
          <p:cNvSpPr/>
          <p:nvPr/>
        </p:nvSpPr>
        <p:spPr>
          <a:xfrm>
            <a:off x="6963074" y="3332737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0A6C82DA-E992-1047-F4D1-8BB6E7225832}"/>
              </a:ext>
            </a:extLst>
          </p:cNvPr>
          <p:cNvSpPr/>
          <p:nvPr/>
        </p:nvSpPr>
        <p:spPr>
          <a:xfrm>
            <a:off x="7855731" y="3332737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7E79C488-17BB-D51C-F6D6-C907119EF1DA}"/>
              </a:ext>
            </a:extLst>
          </p:cNvPr>
          <p:cNvCxnSpPr/>
          <p:nvPr/>
        </p:nvCxnSpPr>
        <p:spPr>
          <a:xfrm>
            <a:off x="4679187" y="3991834"/>
            <a:ext cx="36004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67686741-17FC-E90A-E14D-4B6BEABB21FF}"/>
              </a:ext>
            </a:extLst>
          </p:cNvPr>
          <p:cNvGrpSpPr/>
          <p:nvPr/>
        </p:nvGrpSpPr>
        <p:grpSpPr>
          <a:xfrm>
            <a:off x="5543283" y="4225652"/>
            <a:ext cx="576064" cy="576064"/>
            <a:chOff x="1935252" y="3577580"/>
            <a:chExt cx="576064" cy="576064"/>
          </a:xfrm>
        </p:grpSpPr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9B9F97C3-08DB-6371-5675-6BE733C3D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49B36726-0161-B6CB-1249-511B36F13E2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E01BB63-5F8F-A73C-889B-A632DE770000}"/>
              </a:ext>
            </a:extLst>
          </p:cNvPr>
          <p:cNvGrpSpPr/>
          <p:nvPr/>
        </p:nvGrpSpPr>
        <p:grpSpPr>
          <a:xfrm>
            <a:off x="6407379" y="4225652"/>
            <a:ext cx="576064" cy="576064"/>
            <a:chOff x="1935252" y="3577580"/>
            <a:chExt cx="576064" cy="576064"/>
          </a:xfrm>
        </p:grpSpPr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3BCB4109-4FE2-6CD5-3EBC-4C7D21B00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FA239C9C-9EAE-A163-ACD2-3A3724D69DD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DAA7A278-DBD4-70F0-880F-A4E307A2CD0E}"/>
              </a:ext>
            </a:extLst>
          </p:cNvPr>
          <p:cNvGrpSpPr/>
          <p:nvPr/>
        </p:nvGrpSpPr>
        <p:grpSpPr>
          <a:xfrm>
            <a:off x="7279667" y="4225652"/>
            <a:ext cx="576064" cy="576064"/>
            <a:chOff x="1935252" y="3577580"/>
            <a:chExt cx="576064" cy="576064"/>
          </a:xfrm>
        </p:grpSpPr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E9D24A5F-AE8C-1BB9-6061-2B5D9020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98642267-7BD9-977A-2E58-B20FFB17A1C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A43B9B63-285B-7042-0617-CD0452CD3AD4}"/>
              </a:ext>
            </a:extLst>
          </p:cNvPr>
          <p:cNvGrpSpPr/>
          <p:nvPr/>
        </p:nvGrpSpPr>
        <p:grpSpPr>
          <a:xfrm>
            <a:off x="2037553" y="4416055"/>
            <a:ext cx="168792" cy="163385"/>
            <a:chOff x="2999048" y="4637192"/>
            <a:chExt cx="168792" cy="163385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80823D7B-7797-271A-5D7D-A12A92FD928D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72A87C71-8DA1-2794-680C-3DDDFB023405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D43C3C5-CD4E-3C3A-0EDE-9118306EDCC8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CF3E37A9-CBA1-1AEF-8517-B4A6767E020C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EFC97B62-D07E-E770-2FDB-AF95C47F9850}"/>
              </a:ext>
            </a:extLst>
          </p:cNvPr>
          <p:cNvGrpSpPr/>
          <p:nvPr/>
        </p:nvGrpSpPr>
        <p:grpSpPr>
          <a:xfrm>
            <a:off x="5236645" y="4446753"/>
            <a:ext cx="168792" cy="163385"/>
            <a:chOff x="2999048" y="4637192"/>
            <a:chExt cx="168792" cy="163385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90CCC70B-E43B-4A3A-89A9-6D6237C0E288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3FEEE62B-5DE5-EE3E-CAC3-78E8F79399FD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08806318-93AF-4950-5DB8-442937FC3EB5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68632015-8D86-BB9F-27D5-64782BE25FEA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6E66D826-FFB4-3625-BE6B-286BE51DED3E}"/>
              </a:ext>
            </a:extLst>
          </p:cNvPr>
          <p:cNvGrpSpPr/>
          <p:nvPr/>
        </p:nvGrpSpPr>
        <p:grpSpPr>
          <a:xfrm>
            <a:off x="6148924" y="4446753"/>
            <a:ext cx="168792" cy="163385"/>
            <a:chOff x="2999048" y="4637192"/>
            <a:chExt cx="168792" cy="163385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9B90D6E-3053-A6DF-93A3-8CC657A201D8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27E46865-C74B-12DB-F9A9-4869669A1716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234364DE-EA70-8ECD-2E70-D515580B3EC2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1107D3E8-C06E-A51A-FB93-E871774735B9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2BC3BB58-293C-BF5A-08CA-EDEBCEB5ECC0}"/>
              </a:ext>
            </a:extLst>
          </p:cNvPr>
          <p:cNvGrpSpPr/>
          <p:nvPr/>
        </p:nvGrpSpPr>
        <p:grpSpPr>
          <a:xfrm>
            <a:off x="6988710" y="4437060"/>
            <a:ext cx="168792" cy="163385"/>
            <a:chOff x="2999048" y="4637192"/>
            <a:chExt cx="168792" cy="163385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726846B6-BA34-5D1B-79EC-BE3903F86F82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A9722539-96DE-905D-75BD-9005C6856BDE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065F7F2C-ACE9-5ADD-9D78-88192F80949F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15073F8E-7BD4-30FA-A9CD-A3C5E22039B1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77A27EB1-0A95-5C01-4FF8-ED74A699A254}"/>
              </a:ext>
            </a:extLst>
          </p:cNvPr>
          <p:cNvGrpSpPr/>
          <p:nvPr/>
        </p:nvGrpSpPr>
        <p:grpSpPr>
          <a:xfrm>
            <a:off x="7876568" y="4425747"/>
            <a:ext cx="168792" cy="163385"/>
            <a:chOff x="2999048" y="4637192"/>
            <a:chExt cx="168792" cy="163385"/>
          </a:xfrm>
        </p:grpSpPr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26382DC3-7812-CC3E-0242-C510D53D76CC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AC10089B-1C90-53F2-FC26-D9653FDED061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503A4A23-D712-1094-46FB-8BAFF44264E2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9377438B-8FAE-713C-6F47-E565E9BAEBAA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5325CBD7-A180-B084-B8AC-D62BA659D26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4967219" y="3753232"/>
            <a:ext cx="625013" cy="50567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A819C481-EB11-86C3-D2A8-4CB4AB6CF426}"/>
              </a:ext>
            </a:extLst>
          </p:cNvPr>
          <p:cNvCxnSpPr>
            <a:cxnSpLocks/>
            <a:endCxn id="87" idx="0"/>
          </p:cNvCxnSpPr>
          <p:nvPr/>
        </p:nvCxnSpPr>
        <p:spPr>
          <a:xfrm flipH="1">
            <a:off x="5831315" y="3747565"/>
            <a:ext cx="26035" cy="47808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线箭头连接符 122">
            <a:extLst>
              <a:ext uri="{FF2B5EF4-FFF2-40B4-BE49-F238E27FC236}">
                <a16:creationId xmlns:a16="http://schemas.microsoft.com/office/drawing/2014/main" id="{52DC61F8-534D-00DA-A12C-9485381437A1}"/>
              </a:ext>
            </a:extLst>
          </p:cNvPr>
          <p:cNvCxnSpPr>
            <a:cxnSpLocks/>
            <a:stCxn id="80" idx="2"/>
          </p:cNvCxnSpPr>
          <p:nvPr/>
        </p:nvCxnSpPr>
        <p:spPr>
          <a:xfrm flipH="1">
            <a:off x="6043805" y="3753232"/>
            <a:ext cx="651606" cy="524946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2BC74E50-6324-C397-474E-C4EE389118E5}"/>
              </a:ext>
            </a:extLst>
          </p:cNvPr>
          <p:cNvCxnSpPr>
            <a:cxnSpLocks/>
            <a:stCxn id="78" idx="2"/>
          </p:cNvCxnSpPr>
          <p:nvPr/>
        </p:nvCxnSpPr>
        <p:spPr>
          <a:xfrm flipH="1">
            <a:off x="6105397" y="3756433"/>
            <a:ext cx="1454110" cy="58846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F3754EB8-582F-F00D-79E9-C4339B2A87CB}"/>
              </a:ext>
            </a:extLst>
          </p:cNvPr>
          <p:cNvCxnSpPr>
            <a:cxnSpLocks/>
            <a:stCxn id="84" idx="2"/>
            <a:endCxn id="76" idx="0"/>
          </p:cNvCxnSpPr>
          <p:nvPr/>
        </p:nvCxnSpPr>
        <p:spPr>
          <a:xfrm>
            <a:off x="4967219" y="3753232"/>
            <a:ext cx="0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线箭头连接符 133">
            <a:extLst>
              <a:ext uri="{FF2B5EF4-FFF2-40B4-BE49-F238E27FC236}">
                <a16:creationId xmlns:a16="http://schemas.microsoft.com/office/drawing/2014/main" id="{2FE0D5A6-A947-CFAB-1C81-5C1EA38015BE}"/>
              </a:ext>
            </a:extLst>
          </p:cNvPr>
          <p:cNvCxnSpPr>
            <a:cxnSpLocks/>
            <a:stCxn id="84" idx="2"/>
            <a:endCxn id="90" idx="0"/>
          </p:cNvCxnSpPr>
          <p:nvPr/>
        </p:nvCxnSpPr>
        <p:spPr>
          <a:xfrm>
            <a:off x="4967219" y="3753232"/>
            <a:ext cx="1728192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线箭头连接符 136">
            <a:extLst>
              <a:ext uri="{FF2B5EF4-FFF2-40B4-BE49-F238E27FC236}">
                <a16:creationId xmlns:a16="http://schemas.microsoft.com/office/drawing/2014/main" id="{C17D118F-4353-849B-459A-E70CA36240C1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4967219" y="3753232"/>
            <a:ext cx="2324634" cy="550505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110CEA2D-39EC-C9FB-7329-9FBD8D334E78}"/>
              </a:ext>
            </a:extLst>
          </p:cNvPr>
          <p:cNvCxnSpPr>
            <a:cxnSpLocks/>
            <a:stCxn id="82" idx="2"/>
            <a:endCxn id="76" idx="0"/>
          </p:cNvCxnSpPr>
          <p:nvPr/>
        </p:nvCxnSpPr>
        <p:spPr>
          <a:xfrm flipH="1">
            <a:off x="4967219" y="3753232"/>
            <a:ext cx="864096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85873426-69E3-2784-FC25-5DAFFDA040BA}"/>
              </a:ext>
            </a:extLst>
          </p:cNvPr>
          <p:cNvCxnSpPr>
            <a:cxnSpLocks/>
            <a:endCxn id="93" idx="0"/>
          </p:cNvCxnSpPr>
          <p:nvPr/>
        </p:nvCxnSpPr>
        <p:spPr>
          <a:xfrm>
            <a:off x="5857350" y="3751940"/>
            <a:ext cx="1710349" cy="47371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线箭头连接符 147">
            <a:extLst>
              <a:ext uri="{FF2B5EF4-FFF2-40B4-BE49-F238E27FC236}">
                <a16:creationId xmlns:a16="http://schemas.microsoft.com/office/drawing/2014/main" id="{F5F4B235-B39E-3108-9444-E1F21DE07D31}"/>
              </a:ext>
            </a:extLst>
          </p:cNvPr>
          <p:cNvCxnSpPr>
            <a:cxnSpLocks/>
            <a:stCxn id="80" idx="2"/>
            <a:endCxn id="76" idx="0"/>
          </p:cNvCxnSpPr>
          <p:nvPr/>
        </p:nvCxnSpPr>
        <p:spPr>
          <a:xfrm flipH="1">
            <a:off x="4967219" y="3753232"/>
            <a:ext cx="1728192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B6A626-71D1-96F5-43AF-E311B82137C5}"/>
              </a:ext>
            </a:extLst>
          </p:cNvPr>
          <p:cNvCxnSpPr>
            <a:cxnSpLocks/>
            <a:stCxn id="78" idx="2"/>
            <a:endCxn id="93" idx="0"/>
          </p:cNvCxnSpPr>
          <p:nvPr/>
        </p:nvCxnSpPr>
        <p:spPr>
          <a:xfrm>
            <a:off x="7559507" y="3756433"/>
            <a:ext cx="8192" cy="469219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0896A77F-5EF5-EB54-21D7-C97336FA67C3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6695411" y="3753232"/>
            <a:ext cx="782897" cy="39181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文本框 156">
            <a:extLst>
              <a:ext uri="{FF2B5EF4-FFF2-40B4-BE49-F238E27FC236}">
                <a16:creationId xmlns:a16="http://schemas.microsoft.com/office/drawing/2014/main" id="{8B3811D2-1241-CE1A-C040-5C3C11E2B7CB}"/>
              </a:ext>
            </a:extLst>
          </p:cNvPr>
          <p:cNvSpPr txBox="1"/>
          <p:nvPr/>
        </p:nvSpPr>
        <p:spPr>
          <a:xfrm>
            <a:off x="2695841" y="4924642"/>
            <a:ext cx="3135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Reduce vs. </a:t>
            </a:r>
            <a:r>
              <a:rPr kumimoji="1" lang="en-US" altLang="zh-CN" b="1" err="1"/>
              <a:t>AllReduce</a:t>
            </a:r>
            <a:endParaRPr lang="zh-CN" altLang="en-US" b="1"/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17CED6C8-451C-5EDA-9BF7-DB6401453DB1}"/>
              </a:ext>
            </a:extLst>
          </p:cNvPr>
          <p:cNvSpPr txBox="1"/>
          <p:nvPr/>
        </p:nvSpPr>
        <p:spPr>
          <a:xfrm>
            <a:off x="-1" y="5443325"/>
            <a:ext cx="52366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b="0"/>
              <a:t>* The messages of </a:t>
            </a:r>
            <a:r>
              <a:rPr kumimoji="1" lang="en-US" altLang="zh-CN" sz="1200" b="0" err="1"/>
              <a:t>allreduce</a:t>
            </a:r>
            <a:r>
              <a:rPr kumimoji="1" lang="en-US" altLang="zh-CN" sz="1200" b="0"/>
              <a:t> may be missing due to space limitations 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957377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6F47C-A9A8-DB9A-EC04-34862FE9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communication operator: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85B38-898C-D2AD-E750-26DE3644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5" name="Rounded Rectangle 95">
            <a:extLst>
              <a:ext uri="{FF2B5EF4-FFF2-40B4-BE49-F238E27FC236}">
                <a16:creationId xmlns:a16="http://schemas.microsoft.com/office/drawing/2014/main" id="{C685356B-3C5D-DEF2-C3F6-2AA4852F35EB}"/>
              </a:ext>
            </a:extLst>
          </p:cNvPr>
          <p:cNvSpPr/>
          <p:nvPr/>
        </p:nvSpPr>
        <p:spPr>
          <a:xfrm>
            <a:off x="2525041" y="2519016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2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ounded Rectangle 96">
            <a:extLst>
              <a:ext uri="{FF2B5EF4-FFF2-40B4-BE49-F238E27FC236}">
                <a16:creationId xmlns:a16="http://schemas.microsoft.com/office/drawing/2014/main" id="{2216967C-885B-13F5-3586-C151D34CA01F}"/>
              </a:ext>
            </a:extLst>
          </p:cNvPr>
          <p:cNvSpPr/>
          <p:nvPr/>
        </p:nvSpPr>
        <p:spPr>
          <a:xfrm>
            <a:off x="4727482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3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97">
            <a:extLst>
              <a:ext uri="{FF2B5EF4-FFF2-40B4-BE49-F238E27FC236}">
                <a16:creationId xmlns:a16="http://schemas.microsoft.com/office/drawing/2014/main" id="{54A5222F-4B64-7258-A9F6-096D91ACD660}"/>
              </a:ext>
            </a:extLst>
          </p:cNvPr>
          <p:cNvSpPr/>
          <p:nvPr/>
        </p:nvSpPr>
        <p:spPr>
          <a:xfrm>
            <a:off x="6902434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4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Straight Arrow Connector 81">
            <a:extLst>
              <a:ext uri="{FF2B5EF4-FFF2-40B4-BE49-F238E27FC236}">
                <a16:creationId xmlns:a16="http://schemas.microsoft.com/office/drawing/2014/main" id="{1440814B-4F42-9130-2BED-E87FB14CBC04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1412082" y="2103688"/>
            <a:ext cx="3531877" cy="397883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2">
            <a:extLst>
              <a:ext uri="{FF2B5EF4-FFF2-40B4-BE49-F238E27FC236}">
                <a16:creationId xmlns:a16="http://schemas.microsoft.com/office/drawing/2014/main" id="{46FF4243-69E3-7C25-9FFE-99619EF885B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3559066" y="2103688"/>
            <a:ext cx="1384893" cy="41532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" name="Straight Arrow Connector 83">
            <a:extLst>
              <a:ext uri="{FF2B5EF4-FFF2-40B4-BE49-F238E27FC236}">
                <a16:creationId xmlns:a16="http://schemas.microsoft.com/office/drawing/2014/main" id="{40805E12-D358-1CBF-36C4-EFDA5C7CB356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4943959" y="2103688"/>
            <a:ext cx="817548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1565BC6-85B1-0F2E-8DBE-A755BD56FAAF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>
            <a:off x="4943959" y="2103688"/>
            <a:ext cx="2992499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12" name="Group 5">
            <a:extLst>
              <a:ext uri="{FF2B5EF4-FFF2-40B4-BE49-F238E27FC236}">
                <a16:creationId xmlns:a16="http://schemas.microsoft.com/office/drawing/2014/main" id="{B2AE6F11-5BAB-8401-1EAD-30F86D72A261}"/>
              </a:ext>
            </a:extLst>
          </p:cNvPr>
          <p:cNvGrpSpPr/>
          <p:nvPr/>
        </p:nvGrpSpPr>
        <p:grpSpPr>
          <a:xfrm>
            <a:off x="2893981" y="1025244"/>
            <a:ext cx="3356039" cy="1078444"/>
            <a:chOff x="515707" y="5420075"/>
            <a:chExt cx="4474719" cy="1437925"/>
          </a:xfrm>
        </p:grpSpPr>
        <p:pic>
          <p:nvPicPr>
            <p:cNvPr id="13" name="Picture 44">
              <a:extLst>
                <a:ext uri="{FF2B5EF4-FFF2-40B4-BE49-F238E27FC236}">
                  <a16:creationId xmlns:a16="http://schemas.microsoft.com/office/drawing/2014/main" id="{FF31095C-8223-E045-8AF1-F9D8031A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707" y="5572060"/>
              <a:ext cx="4474719" cy="1160113"/>
            </a:xfrm>
            <a:prstGeom prst="rect">
              <a:avLst/>
            </a:prstGeom>
          </p:spPr>
        </p:pic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7943C3FE-CC30-6B9D-73C9-645E48629E5C}"/>
                </a:ext>
              </a:extLst>
            </p:cNvPr>
            <p:cNvSpPr/>
            <p:nvPr/>
          </p:nvSpPr>
          <p:spPr>
            <a:xfrm>
              <a:off x="2861554" y="5420075"/>
              <a:ext cx="774916" cy="14379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ounded Rectangle 85">
            <a:extLst>
              <a:ext uri="{FF2B5EF4-FFF2-40B4-BE49-F238E27FC236}">
                <a16:creationId xmlns:a16="http://schemas.microsoft.com/office/drawing/2014/main" id="{18A7F813-1E93-90A0-E7B0-926DA440A328}"/>
              </a:ext>
            </a:extLst>
          </p:cNvPr>
          <p:cNvSpPr/>
          <p:nvPr/>
        </p:nvSpPr>
        <p:spPr>
          <a:xfrm>
            <a:off x="430012" y="2501571"/>
            <a:ext cx="1964141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1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" name="Picture 24">
            <a:extLst>
              <a:ext uri="{FF2B5EF4-FFF2-40B4-BE49-F238E27FC236}">
                <a16:creationId xmlns:a16="http://schemas.microsoft.com/office/drawing/2014/main" id="{80E5D11B-95BB-2D17-6CA1-A86C77C6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5" y="2681330"/>
            <a:ext cx="1479654" cy="830418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B68C8D6-7EEE-2876-DE50-2E265B46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774" y="2647358"/>
            <a:ext cx="1698582" cy="898361"/>
          </a:xfrm>
          <a:prstGeom prst="rect">
            <a:avLst/>
          </a:prstGeom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108FACAD-D630-1742-EB34-162FC977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56" y="2646196"/>
            <a:ext cx="1804272" cy="898361"/>
          </a:xfrm>
          <a:prstGeom prst="rect">
            <a:avLst/>
          </a:prstGeom>
        </p:spPr>
      </p:pic>
      <p:pic>
        <p:nvPicPr>
          <p:cNvPr id="19" name="Picture 27">
            <a:extLst>
              <a:ext uri="{FF2B5EF4-FFF2-40B4-BE49-F238E27FC236}">
                <a16:creationId xmlns:a16="http://schemas.microsoft.com/office/drawing/2014/main" id="{B16EAFEA-1EF7-DDC2-7F69-1A7D0598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23" y="2683942"/>
            <a:ext cx="1834469" cy="860615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28A333EF-C87F-DB93-91F5-2B4A1E16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7" y="4354800"/>
            <a:ext cx="4048125" cy="1000125"/>
          </a:xfrm>
          <a:prstGeom prst="rect">
            <a:avLst/>
          </a:prstGeom>
        </p:spPr>
      </p:pic>
      <p:sp>
        <p:nvSpPr>
          <p:cNvPr id="21" name="Rounded Rectangle 98">
            <a:extLst>
              <a:ext uri="{FF2B5EF4-FFF2-40B4-BE49-F238E27FC236}">
                <a16:creationId xmlns:a16="http://schemas.microsoft.com/office/drawing/2014/main" id="{44BAD15C-ED61-6430-65C1-0C801F75A5FC}"/>
              </a:ext>
            </a:extLst>
          </p:cNvPr>
          <p:cNvSpPr/>
          <p:nvPr/>
        </p:nvSpPr>
        <p:spPr>
          <a:xfrm>
            <a:off x="430012" y="4055700"/>
            <a:ext cx="8531388" cy="23998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b="1" kern="0">
                <a:solidFill>
                  <a:srgbClr val="FFFFFF"/>
                </a:solidFill>
                <a:latin typeface="Arial"/>
              </a:rPr>
              <a:t>ALLREDUCE</a:t>
            </a:r>
          </a:p>
        </p:txBody>
      </p: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1EC1B935-A3C0-6354-CA84-6AD111821F9A}"/>
              </a:ext>
            </a:extLst>
          </p:cNvPr>
          <p:cNvSpPr/>
          <p:nvPr/>
        </p:nvSpPr>
        <p:spPr>
          <a:xfrm>
            <a:off x="4134862" y="4398074"/>
            <a:ext cx="2660669" cy="91357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kern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7186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54404-2D92-FB75-881D-C75C3F933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System requirements for </a:t>
            </a:r>
            <a:r>
              <a:rPr kumimoji="1" lang="en-US" altLang="zh-CN" err="1"/>
              <a:t>AllReduce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76D0CE-AAC7-9283-FAB8-06F655A8C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Overhead analysis: computation + network</a:t>
            </a:r>
          </a:p>
          <a:p>
            <a:r>
              <a:rPr kumimoji="1" lang="en-US" altLang="zh-CN" dirty="0"/>
              <a:t>The overhead of computation is typically small </a:t>
            </a:r>
          </a:p>
          <a:p>
            <a:pPr lvl="1"/>
            <a:r>
              <a:rPr kumimoji="1" lang="en-US" altLang="zh-CN" dirty="0"/>
              <a:t>Compute a sum operation on device is highly optimized, </a:t>
            </a:r>
          </a:p>
          <a:p>
            <a:pPr marL="74250" lvl="1" indent="0">
              <a:buNone/>
            </a:pPr>
            <a:r>
              <a:rPr kumimoji="1" lang="en-US" altLang="zh-CN" dirty="0"/>
              <a:t>     e.g., SIMD, GPU, TPU, etc. </a:t>
            </a:r>
          </a:p>
          <a:p>
            <a:r>
              <a:rPr kumimoji="1" lang="en-US" altLang="zh-CN" dirty="0">
                <a:highlight>
                  <a:srgbClr val="FFFF00"/>
                </a:highlight>
              </a:rPr>
              <a:t>Goal: reduce network overhead </a:t>
            </a:r>
          </a:p>
          <a:p>
            <a:pPr lvl="1"/>
            <a:r>
              <a:rPr kumimoji="1" lang="en-US" altLang="zh-CN" dirty="0"/>
              <a:t>Reduce bytes sent per-message </a:t>
            </a:r>
          </a:p>
          <a:p>
            <a:pPr lvl="1"/>
            <a:r>
              <a:rPr kumimoji="1" lang="en-US" altLang="zh-CN" dirty="0"/>
              <a:t>Reduce concurrent messages sent to a server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B90903-0CB9-E7FF-4666-992841CB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375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#1: parameter server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/>
              <a:t>Each process pushes the data to the parameter server (PS)</a:t>
            </a:r>
          </a:p>
          <a:p>
            <a:pPr marL="342900" indent="-342900">
              <a:buAutoNum type="arabicPeriod"/>
            </a:pPr>
            <a:r>
              <a:rPr kumimoji="1" lang="en-US" altLang="zh-CN" b="0"/>
              <a:t>After receiving all data, aggregate the data at the PS</a:t>
            </a:r>
          </a:p>
          <a:p>
            <a:r>
              <a:rPr kumimoji="1" lang="en-US" altLang="zh-CN" b="0"/>
              <a:t>3.  The PS pushes the data back to the processes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8C65E3C-DE7D-1BF6-718A-4ABD0715E42C}"/>
              </a:ext>
            </a:extLst>
          </p:cNvPr>
          <p:cNvGrpSpPr/>
          <p:nvPr/>
        </p:nvGrpSpPr>
        <p:grpSpPr>
          <a:xfrm>
            <a:off x="759312" y="3727010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792084E-277E-AA84-33E9-EB360D5AE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6A6D275-54EB-0087-3534-166B1DE935E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1C516DE4-612E-2A20-8261-2EE4201CC956}"/>
              </a:ext>
            </a:extLst>
          </p:cNvPr>
          <p:cNvGrpSpPr/>
          <p:nvPr/>
        </p:nvGrpSpPr>
        <p:grpSpPr>
          <a:xfrm>
            <a:off x="759312" y="4540326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C0EA54-648E-B93E-6B13-EC4B1A69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BCC5C9-9D48-A667-69CC-82BD1633ADE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16E3B9-24E9-F7F7-90D7-5C3CEB80E923}"/>
              </a:ext>
            </a:extLst>
          </p:cNvPr>
          <p:cNvGrpSpPr/>
          <p:nvPr/>
        </p:nvGrpSpPr>
        <p:grpSpPr>
          <a:xfrm>
            <a:off x="795316" y="2905828"/>
            <a:ext cx="504056" cy="540402"/>
            <a:chOff x="827584" y="3001516"/>
            <a:chExt cx="504056" cy="540402"/>
          </a:xfrm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A3B91DFC-8E3E-4192-2B4B-ED74D3A9D22E}"/>
                </a:ext>
              </a:extLst>
            </p:cNvPr>
            <p:cNvSpPr/>
            <p:nvPr/>
          </p:nvSpPr>
          <p:spPr>
            <a:xfrm>
              <a:off x="827584" y="3001516"/>
              <a:ext cx="504056" cy="540402"/>
            </a:xfrm>
            <a:prstGeom prst="flowChartMagneticDisk">
              <a:avLst/>
            </a:prstGeom>
            <a:solidFill>
              <a:srgbClr val="FAEADC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E1ADBF0-A38C-EF77-17C0-FD91C57A34FD}"/>
                </a:ext>
              </a:extLst>
            </p:cNvPr>
            <p:cNvSpPr txBox="1"/>
            <p:nvPr/>
          </p:nvSpPr>
          <p:spPr>
            <a:xfrm>
              <a:off x="827584" y="3132409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PS</a:t>
              </a:r>
              <a:endParaRPr kumimoji="1" lang="zh-CN" altLang="en-US"/>
            </a:p>
          </p:txBody>
        </p:sp>
      </p:grp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1FC619E-04D8-5566-F85C-8000A450B955}"/>
              </a:ext>
            </a:extLst>
          </p:cNvPr>
          <p:cNvCxnSpPr/>
          <p:nvPr/>
        </p:nvCxnSpPr>
        <p:spPr>
          <a:xfrm>
            <a:off x="1511660" y="3221387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9404480-A60A-5857-76AD-0AD7576BBCA4}"/>
              </a:ext>
            </a:extLst>
          </p:cNvPr>
          <p:cNvCxnSpPr/>
          <p:nvPr/>
        </p:nvCxnSpPr>
        <p:spPr>
          <a:xfrm>
            <a:off x="1499320" y="401504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1BC2CF9-C74B-EBC6-19B3-3C55EFF5C90D}"/>
              </a:ext>
            </a:extLst>
          </p:cNvPr>
          <p:cNvCxnSpPr/>
          <p:nvPr/>
        </p:nvCxnSpPr>
        <p:spPr>
          <a:xfrm>
            <a:off x="1475656" y="493853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EDAB7BB7-0889-4A7D-857F-76D0F51F4EF1}"/>
              </a:ext>
            </a:extLst>
          </p:cNvPr>
          <p:cNvSpPr/>
          <p:nvPr/>
        </p:nvSpPr>
        <p:spPr>
          <a:xfrm>
            <a:off x="1278990" y="392288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695D987-8E38-3BE0-5F0A-716D038E5784}"/>
              </a:ext>
            </a:extLst>
          </p:cNvPr>
          <p:cNvSpPr/>
          <p:nvPr/>
        </p:nvSpPr>
        <p:spPr>
          <a:xfrm>
            <a:off x="1297738" y="482835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2A89ADD-2C47-96B3-E8FB-C140107B1CFF}"/>
              </a:ext>
            </a:extLst>
          </p:cNvPr>
          <p:cNvCxnSpPr/>
          <p:nvPr/>
        </p:nvCxnSpPr>
        <p:spPr>
          <a:xfrm flipV="1">
            <a:off x="1763688" y="3221387"/>
            <a:ext cx="288032" cy="79365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E35C868-1FCB-F9EA-3B55-58058202BEEA}"/>
              </a:ext>
            </a:extLst>
          </p:cNvPr>
          <p:cNvCxnSpPr>
            <a:cxnSpLocks/>
          </p:cNvCxnSpPr>
          <p:nvPr/>
        </p:nvCxnSpPr>
        <p:spPr>
          <a:xfrm flipV="1">
            <a:off x="1907704" y="3231218"/>
            <a:ext cx="576064" cy="172184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B1869E1-643B-8873-45D9-D8B17D614F0D}"/>
              </a:ext>
            </a:extLst>
          </p:cNvPr>
          <p:cNvSpPr/>
          <p:nvPr/>
        </p:nvSpPr>
        <p:spPr>
          <a:xfrm>
            <a:off x="1807634" y="355976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B346AE0-0C73-D4F9-3A1C-EB4B0F2F9785}"/>
              </a:ext>
            </a:extLst>
          </p:cNvPr>
          <p:cNvSpPr/>
          <p:nvPr/>
        </p:nvSpPr>
        <p:spPr>
          <a:xfrm>
            <a:off x="1995597" y="435341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87D439-103F-05A5-2E04-4610166541A3}"/>
              </a:ext>
            </a:extLst>
          </p:cNvPr>
          <p:cNvSpPr/>
          <p:nvPr/>
        </p:nvSpPr>
        <p:spPr>
          <a:xfrm>
            <a:off x="2843808" y="295601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3D085ED-A167-CBCA-02D4-624B90A886D7}"/>
              </a:ext>
            </a:extLst>
          </p:cNvPr>
          <p:cNvSpPr/>
          <p:nvPr/>
        </p:nvSpPr>
        <p:spPr>
          <a:xfrm>
            <a:off x="3347864" y="29539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012A383-0EC9-E9A3-45AE-2400C45A6AC2}"/>
              </a:ext>
            </a:extLst>
          </p:cNvPr>
          <p:cNvSpPr txBox="1"/>
          <p:nvPr/>
        </p:nvSpPr>
        <p:spPr>
          <a:xfrm>
            <a:off x="3043947" y="2861490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/>
              <a:t>+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3951C58-7D60-FA99-E4E7-8CAD07596925}"/>
              </a:ext>
            </a:extLst>
          </p:cNvPr>
          <p:cNvSpPr txBox="1"/>
          <p:nvPr/>
        </p:nvSpPr>
        <p:spPr>
          <a:xfrm>
            <a:off x="3548543" y="2852055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=</a:t>
            </a:r>
            <a:endParaRPr lang="zh-CN" altLang="en-US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D7FB979-9FEA-D198-DF4B-C4DD74F8D24D}"/>
              </a:ext>
            </a:extLst>
          </p:cNvPr>
          <p:cNvCxnSpPr>
            <a:cxnSpLocks/>
          </p:cNvCxnSpPr>
          <p:nvPr/>
        </p:nvCxnSpPr>
        <p:spPr>
          <a:xfrm>
            <a:off x="4459783" y="3236253"/>
            <a:ext cx="385722" cy="7886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34E45AA-AC76-A1B4-9E40-A982A603A891}"/>
              </a:ext>
            </a:extLst>
          </p:cNvPr>
          <p:cNvCxnSpPr>
            <a:cxnSpLocks/>
          </p:cNvCxnSpPr>
          <p:nvPr/>
        </p:nvCxnSpPr>
        <p:spPr>
          <a:xfrm>
            <a:off x="4833387" y="3228622"/>
            <a:ext cx="890741" cy="1691895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C13C3454-B3BB-CAC5-0334-FB5D7ED58AC4}"/>
              </a:ext>
            </a:extLst>
          </p:cNvPr>
          <p:cNvCxnSpPr>
            <a:cxnSpLocks/>
          </p:cNvCxnSpPr>
          <p:nvPr/>
        </p:nvCxnSpPr>
        <p:spPr>
          <a:xfrm>
            <a:off x="2627784" y="287907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B7893C18-DE0D-76FE-CAA5-99E6D4BFF604}"/>
              </a:ext>
            </a:extLst>
          </p:cNvPr>
          <p:cNvCxnSpPr>
            <a:cxnSpLocks/>
          </p:cNvCxnSpPr>
          <p:nvPr/>
        </p:nvCxnSpPr>
        <p:spPr>
          <a:xfrm>
            <a:off x="4258286" y="286149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1118D9C7-D3C6-3379-7165-7382C74CF183}"/>
              </a:ext>
            </a:extLst>
          </p:cNvPr>
          <p:cNvSpPr txBox="1"/>
          <p:nvPr/>
        </p:nvSpPr>
        <p:spPr>
          <a:xfrm>
            <a:off x="1041537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#1</a:t>
            </a:r>
            <a:endParaRPr lang="zh-CN" altLang="en-US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083F20E-746B-AB7A-3CF0-28D32C8BAC82}"/>
              </a:ext>
            </a:extLst>
          </p:cNvPr>
          <p:cNvSpPr txBox="1"/>
          <p:nvPr/>
        </p:nvSpPr>
        <p:spPr>
          <a:xfrm>
            <a:off x="2771801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#2</a:t>
            </a:r>
            <a:endParaRPr lang="zh-CN" altLang="en-US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B53B47B-5D8A-427D-BDA6-7DDC803FE4D0}"/>
              </a:ext>
            </a:extLst>
          </p:cNvPr>
          <p:cNvSpPr txBox="1"/>
          <p:nvPr/>
        </p:nvSpPr>
        <p:spPr>
          <a:xfrm>
            <a:off x="4612566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#3</a:t>
            </a:r>
            <a:endParaRPr lang="zh-CN" altLang="en-US" b="1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E30E2A0-EB01-C36A-F328-C969F44320C8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8A769B4-3651-CB9E-2EBE-080405B8241F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9F75DC-0697-CAD4-33D1-1924BCA83780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7762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 with a single parameter server (PS)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Question</a:t>
            </a:r>
            <a:r>
              <a:rPr kumimoji="1" lang="en-US" altLang="zh-CN" b="0" dirty="0"/>
              <a:t>: what is the network requirements at each stage? </a:t>
            </a:r>
          </a:p>
          <a:p>
            <a:pPr lvl="1"/>
            <a:r>
              <a:rPr kumimoji="1" lang="en-US" altLang="zh-CN" dirty="0"/>
              <a:t>N: the size of the parameters; P: the number of processors 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Step #1: O</a:t>
            </a:r>
            <a:r>
              <a:rPr kumimoji="1" lang="en-US" altLang="zh-CN" dirty="0"/>
              <a:t>(N) at each process, O(N * P) at the PS </a:t>
            </a:r>
          </a:p>
          <a:p>
            <a:pPr lvl="1"/>
            <a:r>
              <a:rPr kumimoji="1" lang="en-US" altLang="zh-CN" dirty="0"/>
              <a:t>Step #3: </a:t>
            </a:r>
            <a:r>
              <a:rPr kumimoji="1" lang="en-US" altLang="zh-CN" b="0" dirty="0"/>
              <a:t>O</a:t>
            </a:r>
            <a:r>
              <a:rPr kumimoji="1" lang="en-US" altLang="zh-CN" dirty="0"/>
              <a:t>(N) at each process, O(n * P) at the PS 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CE56D24-8E42-E6D1-D1C7-285A3FDC4714}"/>
              </a:ext>
            </a:extLst>
          </p:cNvPr>
          <p:cNvGrpSpPr/>
          <p:nvPr/>
        </p:nvGrpSpPr>
        <p:grpSpPr>
          <a:xfrm>
            <a:off x="759312" y="2852055"/>
            <a:ext cx="6873028" cy="2607025"/>
            <a:chOff x="759312" y="2852055"/>
            <a:chExt cx="6873028" cy="260702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8C65E3C-DE7D-1BF6-718A-4ABD0715E42C}"/>
                </a:ext>
              </a:extLst>
            </p:cNvPr>
            <p:cNvGrpSpPr/>
            <p:nvPr/>
          </p:nvGrpSpPr>
          <p:grpSpPr>
            <a:xfrm>
              <a:off x="759312" y="3727010"/>
              <a:ext cx="576064" cy="576064"/>
              <a:chOff x="1935252" y="3577580"/>
              <a:chExt cx="576064" cy="576064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8792084E-277E-AA84-33E9-EB360D5AE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6A6D275-54EB-0087-3534-166B1DE935E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C516DE4-612E-2A20-8261-2EE4201CC956}"/>
                </a:ext>
              </a:extLst>
            </p:cNvPr>
            <p:cNvGrpSpPr/>
            <p:nvPr/>
          </p:nvGrpSpPr>
          <p:grpSpPr>
            <a:xfrm>
              <a:off x="759312" y="4540326"/>
              <a:ext cx="576064" cy="576064"/>
              <a:chOff x="1935252" y="3577580"/>
              <a:chExt cx="576064" cy="576064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36C0EA54-648E-B93E-6B13-EC4B1A695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FBCC5C9-9D48-A667-69CC-82BD1633ADE9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316E3B9-24E9-F7F7-90D7-5C3CEB80E923}"/>
                </a:ext>
              </a:extLst>
            </p:cNvPr>
            <p:cNvGrpSpPr/>
            <p:nvPr/>
          </p:nvGrpSpPr>
          <p:grpSpPr>
            <a:xfrm>
              <a:off x="795316" y="2905828"/>
              <a:ext cx="504056" cy="540402"/>
              <a:chOff x="827584" y="3001516"/>
              <a:chExt cx="504056" cy="540402"/>
            </a:xfrm>
          </p:grpSpPr>
          <p:sp>
            <p:nvSpPr>
              <p:cNvPr id="11" name="磁盘 10">
                <a:extLst>
                  <a:ext uri="{FF2B5EF4-FFF2-40B4-BE49-F238E27FC236}">
                    <a16:creationId xmlns:a16="http://schemas.microsoft.com/office/drawing/2014/main" id="{A3B91DFC-8E3E-4192-2B4B-ED74D3A9D22E}"/>
                  </a:ext>
                </a:extLst>
              </p:cNvPr>
              <p:cNvSpPr/>
              <p:nvPr/>
            </p:nvSpPr>
            <p:spPr>
              <a:xfrm>
                <a:off x="827584" y="3001516"/>
                <a:ext cx="504056" cy="540402"/>
              </a:xfrm>
              <a:prstGeom prst="flowChartMagneticDisk">
                <a:avLst/>
              </a:prstGeom>
              <a:solidFill>
                <a:srgbClr val="FAEADC"/>
              </a:solidFill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E1ADBF0-A38C-EF77-17C0-FD91C57A34FD}"/>
                  </a:ext>
                </a:extLst>
              </p:cNvPr>
              <p:cNvSpPr txBox="1"/>
              <p:nvPr/>
            </p:nvSpPr>
            <p:spPr>
              <a:xfrm>
                <a:off x="827584" y="3132409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PS</a:t>
                </a:r>
                <a:endParaRPr kumimoji="1" lang="zh-CN" altLang="en-US"/>
              </a:p>
            </p:txBody>
          </p:sp>
        </p:grp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11FC619E-04D8-5566-F85C-8000A450B955}"/>
                </a:ext>
              </a:extLst>
            </p:cNvPr>
            <p:cNvCxnSpPr/>
            <p:nvPr/>
          </p:nvCxnSpPr>
          <p:spPr>
            <a:xfrm>
              <a:off x="1511660" y="3221387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B9404480-A60A-5857-76AD-0AD7576BBCA4}"/>
                </a:ext>
              </a:extLst>
            </p:cNvPr>
            <p:cNvCxnSpPr/>
            <p:nvPr/>
          </p:nvCxnSpPr>
          <p:spPr>
            <a:xfrm>
              <a:off x="1499320" y="4015042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B1BC2CF9-C74B-EBC6-19B3-3C55EFF5C90D}"/>
                </a:ext>
              </a:extLst>
            </p:cNvPr>
            <p:cNvCxnSpPr/>
            <p:nvPr/>
          </p:nvCxnSpPr>
          <p:spPr>
            <a:xfrm>
              <a:off x="1475656" y="4938539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DAB7BB7-0889-4A7D-857F-76D0F51F4EF1}"/>
                </a:ext>
              </a:extLst>
            </p:cNvPr>
            <p:cNvSpPr/>
            <p:nvPr/>
          </p:nvSpPr>
          <p:spPr>
            <a:xfrm>
              <a:off x="1278990" y="392288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695D987-8E38-3BE0-5F0A-716D038E5784}"/>
                </a:ext>
              </a:extLst>
            </p:cNvPr>
            <p:cNvSpPr/>
            <p:nvPr/>
          </p:nvSpPr>
          <p:spPr>
            <a:xfrm>
              <a:off x="1297738" y="4828358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22A89ADD-2C47-96B3-E8FB-C140107B1CFF}"/>
                </a:ext>
              </a:extLst>
            </p:cNvPr>
            <p:cNvCxnSpPr/>
            <p:nvPr/>
          </p:nvCxnSpPr>
          <p:spPr>
            <a:xfrm flipV="1">
              <a:off x="1763688" y="3221387"/>
              <a:ext cx="288032" cy="79365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0E35C868-1FCB-F9EA-3B55-58058202BE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704" y="3231218"/>
              <a:ext cx="576064" cy="17218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B1869E1-643B-8873-45D9-D8B17D614F0D}"/>
                </a:ext>
              </a:extLst>
            </p:cNvPr>
            <p:cNvSpPr/>
            <p:nvPr/>
          </p:nvSpPr>
          <p:spPr>
            <a:xfrm>
              <a:off x="1807634" y="355976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B346AE0-0C73-D4F9-3A1C-EB4B0F2F9785}"/>
                </a:ext>
              </a:extLst>
            </p:cNvPr>
            <p:cNvSpPr/>
            <p:nvPr/>
          </p:nvSpPr>
          <p:spPr>
            <a:xfrm>
              <a:off x="1995597" y="4353416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E87D439-103F-05A5-2E04-4610166541A3}"/>
                </a:ext>
              </a:extLst>
            </p:cNvPr>
            <p:cNvSpPr/>
            <p:nvPr/>
          </p:nvSpPr>
          <p:spPr>
            <a:xfrm>
              <a:off x="2843808" y="295601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3D085ED-A167-CBCA-02D4-624B90A886D7}"/>
                </a:ext>
              </a:extLst>
            </p:cNvPr>
            <p:cNvSpPr/>
            <p:nvPr/>
          </p:nvSpPr>
          <p:spPr>
            <a:xfrm>
              <a:off x="3347864" y="2953997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012A383-0EC9-E9A3-45AE-2400C45A6AC2}"/>
                </a:ext>
              </a:extLst>
            </p:cNvPr>
            <p:cNvSpPr txBox="1"/>
            <p:nvPr/>
          </p:nvSpPr>
          <p:spPr>
            <a:xfrm>
              <a:off x="3043947" y="2861490"/>
              <a:ext cx="33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0"/>
                <a:t>+</a:t>
              </a:r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3951C58-7D60-FA99-E4E7-8CAD07596925}"/>
                </a:ext>
              </a:extLst>
            </p:cNvPr>
            <p:cNvSpPr txBox="1"/>
            <p:nvPr/>
          </p:nvSpPr>
          <p:spPr>
            <a:xfrm>
              <a:off x="3548543" y="2852055"/>
              <a:ext cx="33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=</a:t>
              </a:r>
              <a:endParaRPr lang="zh-CN" altLang="en-US"/>
            </a:p>
          </p:txBody>
        </p: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5D7FB979-9FEA-D198-DF4B-C4DD74F8D24D}"/>
                </a:ext>
              </a:extLst>
            </p:cNvPr>
            <p:cNvCxnSpPr>
              <a:cxnSpLocks/>
            </p:cNvCxnSpPr>
            <p:nvPr/>
          </p:nvCxnSpPr>
          <p:spPr>
            <a:xfrm>
              <a:off x="4459783" y="3236253"/>
              <a:ext cx="385722" cy="78862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934E45AA-AC76-A1B4-9E40-A982A603A891}"/>
                </a:ext>
              </a:extLst>
            </p:cNvPr>
            <p:cNvCxnSpPr>
              <a:cxnSpLocks/>
            </p:cNvCxnSpPr>
            <p:nvPr/>
          </p:nvCxnSpPr>
          <p:spPr>
            <a:xfrm>
              <a:off x="4833387" y="3228622"/>
              <a:ext cx="890741" cy="1691895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C13C3454-B3BB-CAC5-0334-FB5D7ED58AC4}"/>
                </a:ext>
              </a:extLst>
            </p:cNvPr>
            <p:cNvCxnSpPr>
              <a:cxnSpLocks/>
            </p:cNvCxnSpPr>
            <p:nvPr/>
          </p:nvCxnSpPr>
          <p:spPr>
            <a:xfrm>
              <a:off x="2627784" y="2879070"/>
              <a:ext cx="0" cy="238933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B7893C18-DE0D-76FE-CAA5-99E6D4BFF604}"/>
                </a:ext>
              </a:extLst>
            </p:cNvPr>
            <p:cNvCxnSpPr>
              <a:cxnSpLocks/>
            </p:cNvCxnSpPr>
            <p:nvPr/>
          </p:nvCxnSpPr>
          <p:spPr>
            <a:xfrm>
              <a:off x="4258286" y="2861490"/>
              <a:ext cx="0" cy="238933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118D9C7-D3C6-3379-7165-7382C74CF183}"/>
                </a:ext>
              </a:extLst>
            </p:cNvPr>
            <p:cNvSpPr txBox="1"/>
            <p:nvPr/>
          </p:nvSpPr>
          <p:spPr>
            <a:xfrm>
              <a:off x="1041537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#1</a:t>
              </a:r>
              <a:endParaRPr lang="zh-CN" altLang="en-US" b="1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083F20E-746B-AB7A-3CF0-28D32C8BAC82}"/>
                </a:ext>
              </a:extLst>
            </p:cNvPr>
            <p:cNvSpPr txBox="1"/>
            <p:nvPr/>
          </p:nvSpPr>
          <p:spPr>
            <a:xfrm>
              <a:off x="2771801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#2</a:t>
              </a:r>
              <a:endParaRPr lang="zh-CN" altLang="en-US" b="1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B53B47B-5D8A-427D-BDA6-7DDC803FE4D0}"/>
                </a:ext>
              </a:extLst>
            </p:cNvPr>
            <p:cNvSpPr txBox="1"/>
            <p:nvPr/>
          </p:nvSpPr>
          <p:spPr>
            <a:xfrm>
              <a:off x="4612566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#3</a:t>
              </a:r>
              <a:endParaRPr lang="zh-CN" altLang="en-US" b="1"/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7A9AEA31-4959-F289-EB4A-BFA43D7ECC43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6C6663A-1F18-C98E-9C25-08D979B3E4DD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1CD5C9B-3CE7-5E1F-2342-75633887E9AC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8732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VIDIA Mellanox MCX516A-CCAT ConnectX®-5 EN Network Interface Card, 100GbE Dual-Port QSFP28, PCIe3.0 x 16, Tall&amp;Short Bracket">
            <a:extLst>
              <a:ext uri="{FF2B5EF4-FFF2-40B4-BE49-F238E27FC236}">
                <a16:creationId xmlns:a16="http://schemas.microsoft.com/office/drawing/2014/main" id="{B77ABC4B-D609-6F43-1762-756855E4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12" y="2822543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1D37D0C-0DC4-6E8E-A564-8A4B7C7A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 with a single parameter server (PS)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3A7C08-C2C3-8558-A074-0E0789661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256884"/>
          </a:xfrm>
        </p:spPr>
        <p:txBody>
          <a:bodyPr>
            <a:normAutofit/>
          </a:bodyPr>
          <a:lstStyle/>
          <a:p>
            <a:r>
              <a:rPr kumimoji="1" lang="en-US" altLang="zh-CN"/>
              <a:t>Problem: huge bandwidth requirement at the PS (O(P * N))</a:t>
            </a:r>
          </a:p>
          <a:p>
            <a:pPr lvl="1"/>
            <a:r>
              <a:rPr kumimoji="1" lang="en-US" altLang="zh-CN"/>
              <a:t>As well as huge contention at the master machine </a:t>
            </a:r>
          </a:p>
          <a:p>
            <a:r>
              <a:rPr kumimoji="1" lang="en-US" altLang="zh-CN"/>
              <a:t>Example: training ResNET50 on V100</a:t>
            </a:r>
          </a:p>
          <a:p>
            <a:pPr lvl="1"/>
            <a:r>
              <a:rPr kumimoji="1" lang="en-US" altLang="zh-CN"/>
              <a:t>ResNET50: 24.4 M params ~= 97.5MB storage</a:t>
            </a:r>
          </a:p>
          <a:p>
            <a:pPr lvl="1"/>
            <a:r>
              <a:rPr kumimoji="1" lang="en-US" altLang="zh-CN"/>
              <a:t>On V100, each node can train 3 iterations / second (forward + backward path), w/o communication </a:t>
            </a:r>
          </a:p>
          <a:p>
            <a:pPr lvl="1"/>
            <a:r>
              <a:rPr kumimoji="1" lang="en-US" altLang="zh-CN"/>
              <a:t>#Processing Node: 256</a:t>
            </a:r>
          </a:p>
          <a:p>
            <a:pPr lvl="1"/>
            <a:r>
              <a:rPr kumimoji="1" lang="en-US" altLang="zh-CN"/>
              <a:t>Total requirement bandwidth: 256 * 3 * 97.5 = 73.1GB/s </a:t>
            </a:r>
          </a:p>
          <a:p>
            <a:r>
              <a:rPr kumimoji="1" lang="en-US" altLang="zh-CN"/>
              <a:t>The state-of-the-art NIC: 400Gbps RDMA ~= 50GB/s </a:t>
            </a:r>
          </a:p>
          <a:p>
            <a:pPr lvl="1"/>
            <a:r>
              <a:rPr kumimoji="1" lang="en-US" altLang="zh-CN"/>
              <a:t>The network would become the bottleneck!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C6450D-D7F8-5E56-0A2C-9767A822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5C3332D-19C8-82CA-4A37-8A46E94FC07F}"/>
              </a:ext>
            </a:extLst>
          </p:cNvPr>
          <p:cNvSpPr txBox="1">
            <a:spLocks/>
          </p:cNvSpPr>
          <p:nvPr/>
        </p:nvSpPr>
        <p:spPr>
          <a:xfrm>
            <a:off x="5425952" y="4706888"/>
            <a:ext cx="3718048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Goal</a:t>
            </a:r>
            <a:r>
              <a:rPr kumimoji="1" lang="en-US" altLang="zh-CN" sz="2400" b="0"/>
              <a:t>: reduce messages send to a centralized server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2967011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A086A-C5BC-0C10-A529-58D499A6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#2: 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C6201-CE18-4DBA-3175-47627157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626"/>
          </a:xfrm>
        </p:spPr>
        <p:txBody>
          <a:bodyPr/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E.g., with a careful designed scheduler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FFC79-C2F5-39F7-3B6E-37B7BE7E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D14BE9-A33A-4445-0688-A0FD25D5CC8C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58C98F8-9D7F-6123-9882-2CCAE8E8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EE77D-49D2-5746-2D69-67B3434BB26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47DF00-5B57-0716-5932-533260C90E41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00F42FC-4809-908A-09B2-2D4E1C3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5D9C3CC-D507-0A32-C29B-C0DA3C25335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A1639ED-FF72-8C05-81B9-B0D4C3A01168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2D60B8E8-AB88-232E-B22D-8D7B078DA29E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F3DBB8FE-A221-45A4-B68A-F299FCE3E725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22E23C9-CB4E-7B93-4574-C8A768389A67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03FF735-949D-9BBF-9DCE-0C2FC81B1228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D0E0A78-7A9F-24B7-186F-302AE2CC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81F711-2678-6CC4-4CB3-A865A0422B1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76C3BF7B-E28E-E0BE-2575-AC009E0EC059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8D889D6-A170-29CA-80DA-F8C157A834E5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9C5F1E9-C008-376C-9FC8-419F68339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987555C-D496-0667-8277-94C9D8751B3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065DA6E6-FF97-8AD0-F757-608EA69C8503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300635B-52CC-F407-3706-CCEAABAC267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466907B-C653-B435-0C5C-9C99E59EA3A2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0084FD21-869E-F4D7-6A8C-949CCA32E32A}"/>
              </a:ext>
            </a:extLst>
          </p:cNvPr>
          <p:cNvCxnSpPr/>
          <p:nvPr/>
        </p:nvCxnSpPr>
        <p:spPr>
          <a:xfrm flipV="1">
            <a:off x="1907704" y="2373140"/>
            <a:ext cx="360040" cy="984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>
            <a:extLst>
              <a:ext uri="{FF2B5EF4-FFF2-40B4-BE49-F238E27FC236}">
                <a16:creationId xmlns:a16="http://schemas.microsoft.com/office/drawing/2014/main" id="{11AF78DC-03A4-9AB0-2C5C-A311EE4F762F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7B2A3FE5-0BDB-6FF1-AD72-282E10995E51}"/>
              </a:ext>
            </a:extLst>
          </p:cNvPr>
          <p:cNvCxnSpPr>
            <a:cxnSpLocks/>
          </p:cNvCxnSpPr>
          <p:nvPr/>
        </p:nvCxnSpPr>
        <p:spPr>
          <a:xfrm flipV="1">
            <a:off x="2411244" y="2386827"/>
            <a:ext cx="651808" cy="191947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矩形 134">
            <a:extLst>
              <a:ext uri="{FF2B5EF4-FFF2-40B4-BE49-F238E27FC236}">
                <a16:creationId xmlns:a16="http://schemas.microsoft.com/office/drawing/2014/main" id="{69AE5F89-439A-03F3-F8DA-83ECA93E3053}"/>
              </a:ext>
            </a:extLst>
          </p:cNvPr>
          <p:cNvSpPr/>
          <p:nvPr/>
        </p:nvSpPr>
        <p:spPr>
          <a:xfrm>
            <a:off x="2537009" y="356376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EDE16F8B-4492-4BCC-5C4F-831E016A8385}"/>
              </a:ext>
            </a:extLst>
          </p:cNvPr>
          <p:cNvCxnSpPr>
            <a:cxnSpLocks/>
          </p:cNvCxnSpPr>
          <p:nvPr/>
        </p:nvCxnSpPr>
        <p:spPr>
          <a:xfrm flipV="1">
            <a:off x="3275856" y="2386733"/>
            <a:ext cx="786540" cy="277994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>
            <a:extLst>
              <a:ext uri="{FF2B5EF4-FFF2-40B4-BE49-F238E27FC236}">
                <a16:creationId xmlns:a16="http://schemas.microsoft.com/office/drawing/2014/main" id="{B4FCBA0D-9751-2956-11FF-01F0ADF2DD72}"/>
              </a:ext>
            </a:extLst>
          </p:cNvPr>
          <p:cNvSpPr/>
          <p:nvPr/>
        </p:nvSpPr>
        <p:spPr>
          <a:xfrm>
            <a:off x="3592401" y="38152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0" name="直线连接符 139">
            <a:extLst>
              <a:ext uri="{FF2B5EF4-FFF2-40B4-BE49-F238E27FC236}">
                <a16:creationId xmlns:a16="http://schemas.microsoft.com/office/drawing/2014/main" id="{F12855A0-5EA7-647A-E419-9A8346F8C0FE}"/>
              </a:ext>
            </a:extLst>
          </p:cNvPr>
          <p:cNvCxnSpPr>
            <a:cxnSpLocks/>
          </p:cNvCxnSpPr>
          <p:nvPr/>
        </p:nvCxnSpPr>
        <p:spPr>
          <a:xfrm>
            <a:off x="2411244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>
            <a:extLst>
              <a:ext uri="{FF2B5EF4-FFF2-40B4-BE49-F238E27FC236}">
                <a16:creationId xmlns:a16="http://schemas.microsoft.com/office/drawing/2014/main" id="{64FD9185-EFF6-65D8-0336-229772D20C14}"/>
              </a:ext>
            </a:extLst>
          </p:cNvPr>
          <p:cNvCxnSpPr>
            <a:cxnSpLocks/>
          </p:cNvCxnSpPr>
          <p:nvPr/>
        </p:nvCxnSpPr>
        <p:spPr>
          <a:xfrm>
            <a:off x="324180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连接符 142">
            <a:extLst>
              <a:ext uri="{FF2B5EF4-FFF2-40B4-BE49-F238E27FC236}">
                <a16:creationId xmlns:a16="http://schemas.microsoft.com/office/drawing/2014/main" id="{35AC0F00-BF15-D45D-930E-A74911A93A37}"/>
              </a:ext>
            </a:extLst>
          </p:cNvPr>
          <p:cNvCxnSpPr>
            <a:cxnSpLocks/>
          </p:cNvCxnSpPr>
          <p:nvPr/>
        </p:nvCxnSpPr>
        <p:spPr>
          <a:xfrm>
            <a:off x="4211960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0DE7F3DA-6027-114B-B339-2CFD57017318}"/>
              </a:ext>
            </a:extLst>
          </p:cNvPr>
          <p:cNvCxnSpPr>
            <a:cxnSpLocks/>
          </p:cNvCxnSpPr>
          <p:nvPr/>
        </p:nvCxnSpPr>
        <p:spPr>
          <a:xfrm>
            <a:off x="4417640" y="2373140"/>
            <a:ext cx="406388" cy="98378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ADADB4AC-C8DA-8CE9-AD46-0C7F9EED9FDD}"/>
              </a:ext>
            </a:extLst>
          </p:cNvPr>
          <p:cNvSpPr/>
          <p:nvPr/>
        </p:nvSpPr>
        <p:spPr>
          <a:xfrm>
            <a:off x="4515786" y="273993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502CB14-8C5A-E486-F6BC-11DAFD620612}"/>
              </a:ext>
            </a:extLst>
          </p:cNvPr>
          <p:cNvCxnSpPr>
            <a:cxnSpLocks/>
          </p:cNvCxnSpPr>
          <p:nvPr/>
        </p:nvCxnSpPr>
        <p:spPr>
          <a:xfrm flipV="1">
            <a:off x="5414359" y="3358705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>
            <a:extLst>
              <a:ext uri="{FF2B5EF4-FFF2-40B4-BE49-F238E27FC236}">
                <a16:creationId xmlns:a16="http://schemas.microsoft.com/office/drawing/2014/main" id="{8D199263-22EF-4B08-D96D-292050DB3A1D}"/>
              </a:ext>
            </a:extLst>
          </p:cNvPr>
          <p:cNvSpPr/>
          <p:nvPr/>
        </p:nvSpPr>
        <p:spPr>
          <a:xfrm>
            <a:off x="5508231" y="3538784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2" name="直线连接符 151">
            <a:extLst>
              <a:ext uri="{FF2B5EF4-FFF2-40B4-BE49-F238E27FC236}">
                <a16:creationId xmlns:a16="http://schemas.microsoft.com/office/drawing/2014/main" id="{E4F7750F-D8D2-FE7C-CE4E-5F6A96D12D0F}"/>
              </a:ext>
            </a:extLst>
          </p:cNvPr>
          <p:cNvCxnSpPr>
            <a:cxnSpLocks/>
          </p:cNvCxnSpPr>
          <p:nvPr/>
        </p:nvCxnSpPr>
        <p:spPr>
          <a:xfrm>
            <a:off x="5148064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ED51B423-1D6C-9AB0-FE6A-9457162F0208}"/>
              </a:ext>
            </a:extLst>
          </p:cNvPr>
          <p:cNvCxnSpPr>
            <a:cxnSpLocks/>
          </p:cNvCxnSpPr>
          <p:nvPr/>
        </p:nvCxnSpPr>
        <p:spPr>
          <a:xfrm flipV="1">
            <a:off x="5930216" y="3323678"/>
            <a:ext cx="585999" cy="186813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矩形 154">
            <a:extLst>
              <a:ext uri="{FF2B5EF4-FFF2-40B4-BE49-F238E27FC236}">
                <a16:creationId xmlns:a16="http://schemas.microsoft.com/office/drawing/2014/main" id="{77C5F3A6-4A45-66D5-9498-D260EB6A41C5}"/>
              </a:ext>
            </a:extLst>
          </p:cNvPr>
          <p:cNvSpPr/>
          <p:nvPr/>
        </p:nvSpPr>
        <p:spPr>
          <a:xfrm>
            <a:off x="6238117" y="3810713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6" name="直线连接符 155">
            <a:extLst>
              <a:ext uri="{FF2B5EF4-FFF2-40B4-BE49-F238E27FC236}">
                <a16:creationId xmlns:a16="http://schemas.microsoft.com/office/drawing/2014/main" id="{E7CE91A6-039E-A80D-849F-CF96E99E8524}"/>
              </a:ext>
            </a:extLst>
          </p:cNvPr>
          <p:cNvCxnSpPr>
            <a:cxnSpLocks/>
          </p:cNvCxnSpPr>
          <p:nvPr/>
        </p:nvCxnSpPr>
        <p:spPr>
          <a:xfrm>
            <a:off x="5816754" y="2127788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连接符 156">
            <a:extLst>
              <a:ext uri="{FF2B5EF4-FFF2-40B4-BE49-F238E27FC236}">
                <a16:creationId xmlns:a16="http://schemas.microsoft.com/office/drawing/2014/main" id="{B78AA89B-404F-02C5-0C67-6B47F59DBCE8}"/>
              </a:ext>
            </a:extLst>
          </p:cNvPr>
          <p:cNvCxnSpPr>
            <a:cxnSpLocks/>
          </p:cNvCxnSpPr>
          <p:nvPr/>
        </p:nvCxnSpPr>
        <p:spPr>
          <a:xfrm>
            <a:off x="7020272" y="215195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EEF51F9A-7A6D-7745-8293-F92FA8C8C9D4}"/>
              </a:ext>
            </a:extLst>
          </p:cNvPr>
          <p:cNvSpPr txBox="1"/>
          <p:nvPr/>
        </p:nvSpPr>
        <p:spPr>
          <a:xfrm>
            <a:off x="7354180" y="2974723"/>
            <a:ext cx="4661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5400" b="1"/>
              <a:t>…</a:t>
            </a:r>
            <a:endParaRPr lang="zh-CN" altLang="en-US" sz="5400" b="1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07C0CB-5608-0274-FAB2-EDE86670710E}"/>
              </a:ext>
            </a:extLst>
          </p:cNvPr>
          <p:cNvSpPr/>
          <p:nvPr/>
        </p:nvSpPr>
        <p:spPr>
          <a:xfrm>
            <a:off x="4026432" y="2144150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EA16214-C4C0-E061-9B9F-8D5568312A76}"/>
              </a:ext>
            </a:extLst>
          </p:cNvPr>
          <p:cNvSpPr/>
          <p:nvPr/>
        </p:nvSpPr>
        <p:spPr>
          <a:xfrm>
            <a:off x="6691060" y="3077843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8383A2D-73FC-DE05-5141-F948478D81DC}"/>
              </a:ext>
            </a:extLst>
          </p:cNvPr>
          <p:cNvSpPr/>
          <p:nvPr/>
        </p:nvSpPr>
        <p:spPr>
          <a:xfrm>
            <a:off x="4295417" y="1957110"/>
            <a:ext cx="2618151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4D1F51-A939-D3BE-1984-559D5F6C89A0}"/>
              </a:ext>
            </a:extLst>
          </p:cNvPr>
          <p:cNvSpPr/>
          <p:nvPr/>
        </p:nvSpPr>
        <p:spPr>
          <a:xfrm>
            <a:off x="7044099" y="1972749"/>
            <a:ext cx="2618151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308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naïve decentralized 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N * (P – 1) data (Bad …)</a:t>
            </a:r>
          </a:p>
          <a:p>
            <a:pPr lvl="1"/>
            <a:r>
              <a:rPr kumimoji="1" lang="en-US" altLang="zh-CN"/>
              <a:t>O(1) fan-in (Good!)</a:t>
            </a:r>
          </a:p>
          <a:p>
            <a:r>
              <a:rPr kumimoji="1" lang="en-US" altLang="zh-CN"/>
              <a:t>Total communication rounds: O(P * P) </a:t>
            </a:r>
          </a:p>
          <a:p>
            <a:pPr lvl="1"/>
            <a:r>
              <a:rPr kumimoji="1" lang="en-US" altLang="zh-CN"/>
              <a:t>Much higher than the parameter server approach (O(1)) </a:t>
            </a:r>
          </a:p>
          <a:p>
            <a:r>
              <a:rPr kumimoji="1" lang="en-US" altLang="zh-CN"/>
              <a:t>Question</a:t>
            </a:r>
          </a:p>
          <a:p>
            <a:pPr lvl="1"/>
            <a:r>
              <a:rPr kumimoji="1" lang="en-US" altLang="zh-CN"/>
              <a:t>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892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A086A-C5BC-0C10-A529-58D499A6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Try#2: 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C6201-CE18-4DBA-3175-47627157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62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Observation: communications from future rounds can be moved earlier if w/o contention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FFC79-C2F5-39F7-3B6E-37B7BE7E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D14BE9-A33A-4445-0688-A0FD25D5CC8C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58C98F8-9D7F-6123-9882-2CCAE8E8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EE77D-49D2-5746-2D69-67B3434BB26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47DF00-5B57-0716-5932-533260C90E41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00F42FC-4809-908A-09B2-2D4E1C3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5D9C3CC-D507-0A32-C29B-C0DA3C25335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A1639ED-FF72-8C05-81B9-B0D4C3A01168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2D60B8E8-AB88-232E-B22D-8D7B078DA29E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F3DBB8FE-A221-45A4-B68A-F299FCE3E725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22E23C9-CB4E-7B93-4574-C8A768389A67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03FF735-949D-9BBF-9DCE-0C2FC81B1228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D0E0A78-7A9F-24B7-186F-302AE2CC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81F711-2678-6CC4-4CB3-A865A0422B1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76C3BF7B-E28E-E0BE-2575-AC009E0EC059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8D889D6-A170-29CA-80DA-F8C157A834E5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9C5F1E9-C008-376C-9FC8-419F68339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987555C-D496-0667-8277-94C9D8751B3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065DA6E6-FF97-8AD0-F757-608EA69C8503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300635B-52CC-F407-3706-CCEAABAC267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466907B-C653-B435-0C5C-9C99E59EA3A2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0084FD21-869E-F4D7-6A8C-949CCA32E32A}"/>
              </a:ext>
            </a:extLst>
          </p:cNvPr>
          <p:cNvCxnSpPr/>
          <p:nvPr/>
        </p:nvCxnSpPr>
        <p:spPr>
          <a:xfrm flipV="1">
            <a:off x="1907704" y="2373140"/>
            <a:ext cx="360040" cy="984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>
            <a:extLst>
              <a:ext uri="{FF2B5EF4-FFF2-40B4-BE49-F238E27FC236}">
                <a16:creationId xmlns:a16="http://schemas.microsoft.com/office/drawing/2014/main" id="{11AF78DC-03A4-9AB0-2C5C-A311EE4F762F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7B2A3FE5-0BDB-6FF1-AD72-282E10995E51}"/>
              </a:ext>
            </a:extLst>
          </p:cNvPr>
          <p:cNvCxnSpPr>
            <a:cxnSpLocks/>
          </p:cNvCxnSpPr>
          <p:nvPr/>
        </p:nvCxnSpPr>
        <p:spPr>
          <a:xfrm flipV="1">
            <a:off x="2411244" y="2386827"/>
            <a:ext cx="651808" cy="191947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矩形 134">
            <a:extLst>
              <a:ext uri="{FF2B5EF4-FFF2-40B4-BE49-F238E27FC236}">
                <a16:creationId xmlns:a16="http://schemas.microsoft.com/office/drawing/2014/main" id="{69AE5F89-439A-03F3-F8DA-83ECA93E3053}"/>
              </a:ext>
            </a:extLst>
          </p:cNvPr>
          <p:cNvSpPr/>
          <p:nvPr/>
        </p:nvSpPr>
        <p:spPr>
          <a:xfrm>
            <a:off x="2537009" y="356376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EDE16F8B-4492-4BCC-5C4F-831E016A8385}"/>
              </a:ext>
            </a:extLst>
          </p:cNvPr>
          <p:cNvCxnSpPr>
            <a:cxnSpLocks/>
          </p:cNvCxnSpPr>
          <p:nvPr/>
        </p:nvCxnSpPr>
        <p:spPr>
          <a:xfrm flipV="1">
            <a:off x="3275856" y="2386733"/>
            <a:ext cx="786540" cy="277994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>
            <a:extLst>
              <a:ext uri="{FF2B5EF4-FFF2-40B4-BE49-F238E27FC236}">
                <a16:creationId xmlns:a16="http://schemas.microsoft.com/office/drawing/2014/main" id="{B4FCBA0D-9751-2956-11FF-01F0ADF2DD72}"/>
              </a:ext>
            </a:extLst>
          </p:cNvPr>
          <p:cNvSpPr/>
          <p:nvPr/>
        </p:nvSpPr>
        <p:spPr>
          <a:xfrm>
            <a:off x="3592401" y="38152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0" name="直线连接符 139">
            <a:extLst>
              <a:ext uri="{FF2B5EF4-FFF2-40B4-BE49-F238E27FC236}">
                <a16:creationId xmlns:a16="http://schemas.microsoft.com/office/drawing/2014/main" id="{F12855A0-5EA7-647A-E419-9A8346F8C0FE}"/>
              </a:ext>
            </a:extLst>
          </p:cNvPr>
          <p:cNvCxnSpPr>
            <a:cxnSpLocks/>
          </p:cNvCxnSpPr>
          <p:nvPr/>
        </p:nvCxnSpPr>
        <p:spPr>
          <a:xfrm>
            <a:off x="2411244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>
            <a:extLst>
              <a:ext uri="{FF2B5EF4-FFF2-40B4-BE49-F238E27FC236}">
                <a16:creationId xmlns:a16="http://schemas.microsoft.com/office/drawing/2014/main" id="{64FD9185-EFF6-65D8-0336-229772D20C14}"/>
              </a:ext>
            </a:extLst>
          </p:cNvPr>
          <p:cNvCxnSpPr>
            <a:cxnSpLocks/>
          </p:cNvCxnSpPr>
          <p:nvPr/>
        </p:nvCxnSpPr>
        <p:spPr>
          <a:xfrm>
            <a:off x="324180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连接符 142">
            <a:extLst>
              <a:ext uri="{FF2B5EF4-FFF2-40B4-BE49-F238E27FC236}">
                <a16:creationId xmlns:a16="http://schemas.microsoft.com/office/drawing/2014/main" id="{35AC0F00-BF15-D45D-930E-A74911A93A37}"/>
              </a:ext>
            </a:extLst>
          </p:cNvPr>
          <p:cNvCxnSpPr>
            <a:cxnSpLocks/>
          </p:cNvCxnSpPr>
          <p:nvPr/>
        </p:nvCxnSpPr>
        <p:spPr>
          <a:xfrm>
            <a:off x="4211960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0DE7F3DA-6027-114B-B339-2CFD57017318}"/>
              </a:ext>
            </a:extLst>
          </p:cNvPr>
          <p:cNvCxnSpPr>
            <a:cxnSpLocks/>
          </p:cNvCxnSpPr>
          <p:nvPr/>
        </p:nvCxnSpPr>
        <p:spPr>
          <a:xfrm>
            <a:off x="4417640" y="2373140"/>
            <a:ext cx="406388" cy="98378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ADADB4AC-C8DA-8CE9-AD46-0C7F9EED9FDD}"/>
              </a:ext>
            </a:extLst>
          </p:cNvPr>
          <p:cNvSpPr/>
          <p:nvPr/>
        </p:nvSpPr>
        <p:spPr>
          <a:xfrm>
            <a:off x="4515786" y="273993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502CB14-8C5A-E486-F6BC-11DAFD620612}"/>
              </a:ext>
            </a:extLst>
          </p:cNvPr>
          <p:cNvCxnSpPr>
            <a:cxnSpLocks/>
          </p:cNvCxnSpPr>
          <p:nvPr/>
        </p:nvCxnSpPr>
        <p:spPr>
          <a:xfrm flipV="1">
            <a:off x="5414359" y="3358705"/>
            <a:ext cx="307901" cy="906720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>
            <a:extLst>
              <a:ext uri="{FF2B5EF4-FFF2-40B4-BE49-F238E27FC236}">
                <a16:creationId xmlns:a16="http://schemas.microsoft.com/office/drawing/2014/main" id="{8D199263-22EF-4B08-D96D-292050DB3A1D}"/>
              </a:ext>
            </a:extLst>
          </p:cNvPr>
          <p:cNvSpPr/>
          <p:nvPr/>
        </p:nvSpPr>
        <p:spPr>
          <a:xfrm>
            <a:off x="5508231" y="3538784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2" name="直线连接符 151">
            <a:extLst>
              <a:ext uri="{FF2B5EF4-FFF2-40B4-BE49-F238E27FC236}">
                <a16:creationId xmlns:a16="http://schemas.microsoft.com/office/drawing/2014/main" id="{E4F7750F-D8D2-FE7C-CE4E-5F6A96D12D0F}"/>
              </a:ext>
            </a:extLst>
          </p:cNvPr>
          <p:cNvCxnSpPr>
            <a:cxnSpLocks/>
          </p:cNvCxnSpPr>
          <p:nvPr/>
        </p:nvCxnSpPr>
        <p:spPr>
          <a:xfrm>
            <a:off x="5148064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ED51B423-1D6C-9AB0-FE6A-9457162F0208}"/>
              </a:ext>
            </a:extLst>
          </p:cNvPr>
          <p:cNvCxnSpPr>
            <a:cxnSpLocks/>
          </p:cNvCxnSpPr>
          <p:nvPr/>
        </p:nvCxnSpPr>
        <p:spPr>
          <a:xfrm flipV="1">
            <a:off x="5930216" y="3323678"/>
            <a:ext cx="585999" cy="186813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矩形 154">
            <a:extLst>
              <a:ext uri="{FF2B5EF4-FFF2-40B4-BE49-F238E27FC236}">
                <a16:creationId xmlns:a16="http://schemas.microsoft.com/office/drawing/2014/main" id="{77C5F3A6-4A45-66D5-9498-D260EB6A41C5}"/>
              </a:ext>
            </a:extLst>
          </p:cNvPr>
          <p:cNvSpPr/>
          <p:nvPr/>
        </p:nvSpPr>
        <p:spPr>
          <a:xfrm>
            <a:off x="6238117" y="3810713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6" name="直线连接符 155">
            <a:extLst>
              <a:ext uri="{FF2B5EF4-FFF2-40B4-BE49-F238E27FC236}">
                <a16:creationId xmlns:a16="http://schemas.microsoft.com/office/drawing/2014/main" id="{E7CE91A6-039E-A80D-849F-CF96E99E8524}"/>
              </a:ext>
            </a:extLst>
          </p:cNvPr>
          <p:cNvCxnSpPr>
            <a:cxnSpLocks/>
          </p:cNvCxnSpPr>
          <p:nvPr/>
        </p:nvCxnSpPr>
        <p:spPr>
          <a:xfrm>
            <a:off x="5816754" y="2127788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连接符 156">
            <a:extLst>
              <a:ext uri="{FF2B5EF4-FFF2-40B4-BE49-F238E27FC236}">
                <a16:creationId xmlns:a16="http://schemas.microsoft.com/office/drawing/2014/main" id="{B78AA89B-404F-02C5-0C67-6B47F59DBCE8}"/>
              </a:ext>
            </a:extLst>
          </p:cNvPr>
          <p:cNvCxnSpPr>
            <a:cxnSpLocks/>
          </p:cNvCxnSpPr>
          <p:nvPr/>
        </p:nvCxnSpPr>
        <p:spPr>
          <a:xfrm>
            <a:off x="7020272" y="215195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EEF51F9A-7A6D-7745-8293-F92FA8C8C9D4}"/>
              </a:ext>
            </a:extLst>
          </p:cNvPr>
          <p:cNvSpPr txBox="1"/>
          <p:nvPr/>
        </p:nvSpPr>
        <p:spPr>
          <a:xfrm>
            <a:off x="7354180" y="2674517"/>
            <a:ext cx="4661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5400" b="1"/>
              <a:t>…</a:t>
            </a:r>
            <a:endParaRPr lang="zh-CN" altLang="en-US" sz="5400" b="1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B6895E9-8462-2D85-568A-C1618585CB4C}"/>
              </a:ext>
            </a:extLst>
          </p:cNvPr>
          <p:cNvCxnSpPr/>
          <p:nvPr/>
        </p:nvCxnSpPr>
        <p:spPr>
          <a:xfrm flipH="1">
            <a:off x="1987654" y="3810713"/>
            <a:ext cx="3426705" cy="0"/>
          </a:xfrm>
          <a:prstGeom prst="straightConnector1">
            <a:avLst/>
          </a:prstGeom>
          <a:ln w="25400"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8E32B8B2-20F8-D619-8AD5-62A4864643B8}"/>
              </a:ext>
            </a:extLst>
          </p:cNvPr>
          <p:cNvCxnSpPr>
            <a:cxnSpLocks/>
          </p:cNvCxnSpPr>
          <p:nvPr/>
        </p:nvCxnSpPr>
        <p:spPr>
          <a:xfrm flipV="1">
            <a:off x="1841935" y="3345771"/>
            <a:ext cx="307901" cy="906720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3793BB9C-9982-B670-933F-99F1A91380AC}"/>
              </a:ext>
            </a:extLst>
          </p:cNvPr>
          <p:cNvSpPr/>
          <p:nvPr/>
        </p:nvSpPr>
        <p:spPr>
          <a:xfrm>
            <a:off x="4026432" y="2144150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719F50-4C77-49D2-E0F9-621339B72A0C}"/>
              </a:ext>
            </a:extLst>
          </p:cNvPr>
          <p:cNvSpPr/>
          <p:nvPr/>
        </p:nvSpPr>
        <p:spPr>
          <a:xfrm>
            <a:off x="6691060" y="3077843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4563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52B2B6-938D-0B49-CD6C-45790E85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0C95E4-9691-9FA9-7359-E2BC2F68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9165704" cy="1224136"/>
          </a:xfrm>
        </p:spPr>
        <p:txBody>
          <a:bodyPr/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Communications from future rounds can be moved earlier if w/o contention 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A9C175-D36D-30B7-0BB3-A4F8E31C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D8DFA76-FFE5-4D98-50D8-2584B23A2E06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68050E4-28FF-A0F4-8F92-F3DD9082B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E6B45D3-52E3-B549-AEC9-298CD5F43A8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445535-3224-197A-C58E-09B0F9A2493A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89288B6-ABD2-31D8-2180-8699D7B16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5EDC020-B97E-6D26-2A51-330C33B68DE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3A4943B-0145-958F-FA53-8608A83A6689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D5030B-D6AD-7F30-B011-D3ECAACBCC4B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2E7A0342-6DFD-17E6-ED27-6D324F13CF5F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5873D2-3032-2AC6-09D2-B13BE3E401B0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73E82EE-DFC9-DDD2-82AE-AC6821144554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626B1D0-746F-27D2-905E-C08E95118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F84873-EB44-37AC-118C-D6D7C251727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8E15F6FD-CDBA-0288-8F57-2BF5FDE016A1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BC303A1-A0B1-EDF9-CE4B-ED895EFB9DE2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D58EE64-0650-C9EF-448D-0D0D391F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AE9B9AF-F59B-C952-BCF2-332CA74A72B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EA2270A-D57B-6ADB-1626-3F3D07190240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66AE7A2-37AD-9E64-C903-B71E33B4A9B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6245D1-5B78-4A49-AE73-F3813004BF0C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6693E1C-B9BE-CF87-C9B8-FF2865F63590}"/>
              </a:ext>
            </a:extLst>
          </p:cNvPr>
          <p:cNvCxnSpPr>
            <a:cxnSpLocks/>
          </p:cNvCxnSpPr>
          <p:nvPr/>
        </p:nvCxnSpPr>
        <p:spPr>
          <a:xfrm flipV="1">
            <a:off x="1955046" y="2373140"/>
            <a:ext cx="312698" cy="87578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CF221ACF-E5E9-7E3A-FD45-77B8287522D4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3138BA54-040E-4976-9333-B2D3BA26846B}"/>
              </a:ext>
            </a:extLst>
          </p:cNvPr>
          <p:cNvCxnSpPr>
            <a:cxnSpLocks/>
          </p:cNvCxnSpPr>
          <p:nvPr/>
        </p:nvCxnSpPr>
        <p:spPr>
          <a:xfrm>
            <a:off x="3131840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EBE1081-E2F8-D858-8EFF-BF98B6009672}"/>
              </a:ext>
            </a:extLst>
          </p:cNvPr>
          <p:cNvCxnSpPr>
            <a:cxnSpLocks/>
          </p:cNvCxnSpPr>
          <p:nvPr/>
        </p:nvCxnSpPr>
        <p:spPr>
          <a:xfrm flipV="1">
            <a:off x="1905072" y="3341786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CBC3730D-EBA4-9872-0399-8B19A19C973A}"/>
              </a:ext>
            </a:extLst>
          </p:cNvPr>
          <p:cNvSpPr/>
          <p:nvPr/>
        </p:nvSpPr>
        <p:spPr>
          <a:xfrm>
            <a:off x="1967151" y="3750342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9EEB8BC-6777-7B33-8D4D-8540A12BC861}"/>
              </a:ext>
            </a:extLst>
          </p:cNvPr>
          <p:cNvCxnSpPr>
            <a:cxnSpLocks/>
          </p:cNvCxnSpPr>
          <p:nvPr/>
        </p:nvCxnSpPr>
        <p:spPr>
          <a:xfrm flipV="1">
            <a:off x="1995180" y="4317983"/>
            <a:ext cx="265565" cy="84660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64478DDF-DDA7-097F-1A01-A4CC5E2D7846}"/>
              </a:ext>
            </a:extLst>
          </p:cNvPr>
          <p:cNvSpPr/>
          <p:nvPr/>
        </p:nvSpPr>
        <p:spPr>
          <a:xfrm>
            <a:off x="2023657" y="4754665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396487B3-0834-F23A-1D1B-1CA72B699D0D}"/>
              </a:ext>
            </a:extLst>
          </p:cNvPr>
          <p:cNvCxnSpPr>
            <a:cxnSpLocks/>
          </p:cNvCxnSpPr>
          <p:nvPr/>
        </p:nvCxnSpPr>
        <p:spPr>
          <a:xfrm>
            <a:off x="2521719" y="2417101"/>
            <a:ext cx="439911" cy="276617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F8057ADB-D1F7-D740-8F1A-353258A1772A}"/>
              </a:ext>
            </a:extLst>
          </p:cNvPr>
          <p:cNvSpPr/>
          <p:nvPr/>
        </p:nvSpPr>
        <p:spPr>
          <a:xfrm>
            <a:off x="2486457" y="2741146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3A54B6E7-B028-EAB1-4E82-13262FBF6E82}"/>
              </a:ext>
            </a:extLst>
          </p:cNvPr>
          <p:cNvCxnSpPr>
            <a:cxnSpLocks/>
          </p:cNvCxnSpPr>
          <p:nvPr/>
        </p:nvCxnSpPr>
        <p:spPr>
          <a:xfrm>
            <a:off x="4359546" y="2403578"/>
            <a:ext cx="523674" cy="187876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FEF372D5-2A73-1B7A-DA40-85E021108D81}"/>
              </a:ext>
            </a:extLst>
          </p:cNvPr>
          <p:cNvSpPr/>
          <p:nvPr/>
        </p:nvSpPr>
        <p:spPr>
          <a:xfrm>
            <a:off x="4342399" y="276183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DFC5EB-CF22-925B-556E-1AAC87050D0C}"/>
              </a:ext>
            </a:extLst>
          </p:cNvPr>
          <p:cNvCxnSpPr>
            <a:cxnSpLocks/>
          </p:cNvCxnSpPr>
          <p:nvPr/>
        </p:nvCxnSpPr>
        <p:spPr>
          <a:xfrm flipV="1">
            <a:off x="3241044" y="2353444"/>
            <a:ext cx="584682" cy="193242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FA2DC5E2-F09F-D778-69DB-6BAC7AE778E6}"/>
              </a:ext>
            </a:extLst>
          </p:cNvPr>
          <p:cNvSpPr/>
          <p:nvPr/>
        </p:nvSpPr>
        <p:spPr>
          <a:xfrm>
            <a:off x="3307310" y="3745956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BA7FE852-8FA8-7E5B-2875-138DC38A2598}"/>
              </a:ext>
            </a:extLst>
          </p:cNvPr>
          <p:cNvCxnSpPr>
            <a:cxnSpLocks/>
          </p:cNvCxnSpPr>
          <p:nvPr/>
        </p:nvCxnSpPr>
        <p:spPr>
          <a:xfrm flipV="1">
            <a:off x="3455692" y="3303239"/>
            <a:ext cx="540245" cy="186767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9CE93173-C7BD-7B20-3DC4-CFB3B713516E}"/>
              </a:ext>
            </a:extLst>
          </p:cNvPr>
          <p:cNvSpPr/>
          <p:nvPr/>
        </p:nvSpPr>
        <p:spPr>
          <a:xfrm>
            <a:off x="3458751" y="475466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1D2BDCA-7F60-7077-D23A-DBD0047FC786}"/>
              </a:ext>
            </a:extLst>
          </p:cNvPr>
          <p:cNvCxnSpPr>
            <a:cxnSpLocks/>
          </p:cNvCxnSpPr>
          <p:nvPr/>
        </p:nvCxnSpPr>
        <p:spPr>
          <a:xfrm>
            <a:off x="4189335" y="3286169"/>
            <a:ext cx="561890" cy="189363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1BE17113-C8C7-9808-C905-6E374C92EA60}"/>
              </a:ext>
            </a:extLst>
          </p:cNvPr>
          <p:cNvSpPr/>
          <p:nvPr/>
        </p:nvSpPr>
        <p:spPr>
          <a:xfrm>
            <a:off x="4266121" y="375308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F86218C4-A87A-64D0-FC9E-973FD40B3D30}"/>
              </a:ext>
            </a:extLst>
          </p:cNvPr>
          <p:cNvCxnSpPr>
            <a:cxnSpLocks/>
          </p:cNvCxnSpPr>
          <p:nvPr/>
        </p:nvCxnSpPr>
        <p:spPr>
          <a:xfrm>
            <a:off x="507605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55DAC37F-62F7-4527-4BE7-7058EF7FEF62}"/>
              </a:ext>
            </a:extLst>
          </p:cNvPr>
          <p:cNvCxnSpPr>
            <a:cxnSpLocks/>
          </p:cNvCxnSpPr>
          <p:nvPr/>
        </p:nvCxnSpPr>
        <p:spPr>
          <a:xfrm>
            <a:off x="5362011" y="4269449"/>
            <a:ext cx="227895" cy="89514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>
            <a:extLst>
              <a:ext uri="{FF2B5EF4-FFF2-40B4-BE49-F238E27FC236}">
                <a16:creationId xmlns:a16="http://schemas.microsoft.com/office/drawing/2014/main" id="{269E8E79-C3D1-7C47-72D5-1042E3AEC668}"/>
              </a:ext>
            </a:extLst>
          </p:cNvPr>
          <p:cNvSpPr/>
          <p:nvPr/>
        </p:nvSpPr>
        <p:spPr>
          <a:xfrm>
            <a:off x="5423920" y="4754663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099E4C6-0F07-B647-60DD-1ECAC9610900}"/>
              </a:ext>
            </a:extLst>
          </p:cNvPr>
          <p:cNvCxnSpPr>
            <a:cxnSpLocks/>
          </p:cNvCxnSpPr>
          <p:nvPr/>
        </p:nvCxnSpPr>
        <p:spPr>
          <a:xfrm flipV="1">
            <a:off x="5786142" y="2373140"/>
            <a:ext cx="680872" cy="278155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5A19B756-8CEE-E996-6473-C785F5C68C0C}"/>
              </a:ext>
            </a:extLst>
          </p:cNvPr>
          <p:cNvSpPr/>
          <p:nvPr/>
        </p:nvSpPr>
        <p:spPr>
          <a:xfrm>
            <a:off x="5801416" y="47546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AC78F954-A168-AB51-C7BE-70146FBB398A}"/>
              </a:ext>
            </a:extLst>
          </p:cNvPr>
          <p:cNvCxnSpPr>
            <a:cxnSpLocks/>
          </p:cNvCxnSpPr>
          <p:nvPr/>
        </p:nvCxnSpPr>
        <p:spPr>
          <a:xfrm>
            <a:off x="6607294" y="2409339"/>
            <a:ext cx="306560" cy="93244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ECB1E711-6B0F-8A18-16F7-380B08C5D655}"/>
              </a:ext>
            </a:extLst>
          </p:cNvPr>
          <p:cNvSpPr/>
          <p:nvPr/>
        </p:nvSpPr>
        <p:spPr>
          <a:xfrm>
            <a:off x="6727365" y="2757558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9D056263-DD14-8102-EADE-35657B62E5E6}"/>
              </a:ext>
            </a:extLst>
          </p:cNvPr>
          <p:cNvCxnSpPr>
            <a:cxnSpLocks/>
          </p:cNvCxnSpPr>
          <p:nvPr/>
        </p:nvCxnSpPr>
        <p:spPr>
          <a:xfrm>
            <a:off x="6437295" y="3306650"/>
            <a:ext cx="312698" cy="97699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>
            <a:extLst>
              <a:ext uri="{FF2B5EF4-FFF2-40B4-BE49-F238E27FC236}">
                <a16:creationId xmlns:a16="http://schemas.microsoft.com/office/drawing/2014/main" id="{FEF63DA6-A62C-4E59-987A-7E79D6A7D2E6}"/>
              </a:ext>
            </a:extLst>
          </p:cNvPr>
          <p:cNvSpPr/>
          <p:nvPr/>
        </p:nvSpPr>
        <p:spPr>
          <a:xfrm>
            <a:off x="6476783" y="375550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5D695A01-A434-51DC-D701-9F982F79FF5A}"/>
              </a:ext>
            </a:extLst>
          </p:cNvPr>
          <p:cNvCxnSpPr>
            <a:cxnSpLocks/>
          </p:cNvCxnSpPr>
          <p:nvPr/>
        </p:nvCxnSpPr>
        <p:spPr>
          <a:xfrm>
            <a:off x="709228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A3EC9E3-634C-FDE6-7D2E-82CB570C66E9}"/>
              </a:ext>
            </a:extLst>
          </p:cNvPr>
          <p:cNvGrpSpPr/>
          <p:nvPr/>
        </p:nvGrpSpPr>
        <p:grpSpPr>
          <a:xfrm>
            <a:off x="7107900" y="2019684"/>
            <a:ext cx="1603597" cy="369425"/>
            <a:chOff x="7107900" y="2019684"/>
            <a:chExt cx="1603597" cy="369425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81DF4AF-CC32-E2C2-40DB-0E8E579D4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5DC52C23-1548-3617-8F75-D97D4989A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461A53EB-E6AD-C2CA-3044-AFC5F6750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52D38D7-247B-64D7-F3F7-17B2F7A2B1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6778F83-5C48-E586-B6C4-43EB4A114FD9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92E9FB0-C181-8C9A-7C0E-244F31EE52B6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502C726-2C8F-3141-B7ED-B86E3E9D606F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61CB5CD-3E61-AC64-8A40-31E46C2AA5B7}"/>
              </a:ext>
            </a:extLst>
          </p:cNvPr>
          <p:cNvGrpSpPr/>
          <p:nvPr/>
        </p:nvGrpSpPr>
        <p:grpSpPr>
          <a:xfrm>
            <a:off x="7107900" y="2948065"/>
            <a:ext cx="1603597" cy="369425"/>
            <a:chOff x="7107900" y="2019684"/>
            <a:chExt cx="1603597" cy="36942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57E0CE7E-3939-EA81-CB11-96E45915C5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49EA1B9-6C69-E9C6-3F4B-64DA9177D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1946BE7-717A-B83F-E168-16143EC32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8D8C89-75E9-4E68-E2D9-90E0722F86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54BE925-6C27-A4B6-42A4-A3E9FF706971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10C5B3A8-4F91-59EA-0871-BDE7FF7BAF2F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59008499-DFC8-2E92-2C2D-383929F78866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35C52E2-A905-9A1E-5BEF-125CB551E35A}"/>
              </a:ext>
            </a:extLst>
          </p:cNvPr>
          <p:cNvGrpSpPr/>
          <p:nvPr/>
        </p:nvGrpSpPr>
        <p:grpSpPr>
          <a:xfrm>
            <a:off x="7107900" y="3948558"/>
            <a:ext cx="1603597" cy="369425"/>
            <a:chOff x="7107900" y="2019684"/>
            <a:chExt cx="1603597" cy="369425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3191D23-B0D4-90A6-4EED-48180AE9B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F2924EB-5DC1-72C3-289E-F0CEC6BC4D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BF5A2CE9-9D60-DCFE-1D37-4770D3A0C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E1268FC4-B233-C522-D6A2-4F8895985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0036131-02D2-D518-298B-A39BFB4F0D37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E87E3E1-9124-A4ED-D99E-9A57C926CE2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104E9D6-AE16-301D-94B0-0B1C3E1951D5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DB4FDE98-9E10-D8E5-9101-4B4EF4FFE72C}"/>
              </a:ext>
            </a:extLst>
          </p:cNvPr>
          <p:cNvGrpSpPr/>
          <p:nvPr/>
        </p:nvGrpSpPr>
        <p:grpSpPr>
          <a:xfrm>
            <a:off x="7120757" y="4832964"/>
            <a:ext cx="1603597" cy="369425"/>
            <a:chOff x="7107900" y="2019684"/>
            <a:chExt cx="1603597" cy="3694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DA019ED-BEA1-79DB-1A71-948E6F85E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B5717ED8-4BDC-1FD8-C1D2-2640945C6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2421729A-7E66-33F7-6F42-A8BE1C80E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63839CB1-C946-6D3F-8610-282647AD14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D65F9D5-CC63-78E2-28FD-8427D74E5940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95154519-F84A-3B39-4038-DCC3EC8A1B1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DC8BA4F-993A-8F8D-CF5E-1B4FD60B8DA3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808129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naïve decentralized 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83960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N * (P – 1) data (Bad …)</a:t>
            </a:r>
          </a:p>
          <a:p>
            <a:pPr lvl="1"/>
            <a:r>
              <a:rPr kumimoji="1" lang="en-US" altLang="zh-CN"/>
              <a:t>O(1) fan-in (Good!)</a:t>
            </a:r>
          </a:p>
          <a:p>
            <a:r>
              <a:rPr kumimoji="1" lang="en-US" altLang="zh-CN"/>
              <a:t>Total communication rounds: </a:t>
            </a:r>
            <a:r>
              <a:rPr kumimoji="1" lang="en-US" altLang="zh-CN" strike="sngStrike"/>
              <a:t>O(P * P)  </a:t>
            </a:r>
            <a:r>
              <a:rPr kumimoji="1" lang="en-US" altLang="zh-CN"/>
              <a:t>=》</a:t>
            </a:r>
            <a:r>
              <a:rPr kumimoji="1" lang="zh-CN" altLang="en-US"/>
              <a:t> </a:t>
            </a:r>
            <a:r>
              <a:rPr kumimoji="1" lang="en-US" altLang="zh-CN"/>
              <a:t>O(P)</a:t>
            </a:r>
          </a:p>
          <a:p>
            <a:pPr lvl="1"/>
            <a:r>
              <a:rPr kumimoji="1" lang="en-US" altLang="zh-CN"/>
              <a:t>Higher than the parameter server approach (O(1)) , but w/o contention</a:t>
            </a:r>
          </a:p>
          <a:p>
            <a:r>
              <a:rPr kumimoji="1" lang="en-US" altLang="zh-CN"/>
              <a:t>Question</a:t>
            </a:r>
          </a:p>
          <a:p>
            <a:pPr lvl="1"/>
            <a:r>
              <a:rPr kumimoji="1" lang="en-US" altLang="zh-CN"/>
              <a:t>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BDAE8F-54B0-05A5-B190-2F8C1B7096CF}"/>
              </a:ext>
            </a:extLst>
          </p:cNvPr>
          <p:cNvSpPr/>
          <p:nvPr/>
        </p:nvSpPr>
        <p:spPr>
          <a:xfrm>
            <a:off x="302840" y="2029750"/>
            <a:ext cx="4269160" cy="395702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4D956-9AEA-DB95-DE28-5FB7DD65A836}"/>
              </a:ext>
            </a:extLst>
          </p:cNvPr>
          <p:cNvSpPr txBox="1">
            <a:spLocks/>
          </p:cNvSpPr>
          <p:nvPr/>
        </p:nvSpPr>
        <p:spPr>
          <a:xfrm>
            <a:off x="5292080" y="4478022"/>
            <a:ext cx="3580780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Goal</a:t>
            </a:r>
            <a:r>
              <a:rPr kumimoji="1" lang="en-US" altLang="zh-CN" sz="2400" b="0"/>
              <a:t>: reduce the payload sent per-process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780933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52B2B6-938D-0B49-CD6C-45790E85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Idea: partition the data to reduce traffic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0C95E4-9691-9FA9-7359-E2BC2F68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/>
              <a:t>Each node finishes </a:t>
            </a:r>
            <a:r>
              <a:rPr kumimoji="1" lang="en-US" altLang="zh-CN">
                <a:solidFill>
                  <a:srgbClr val="C00000"/>
                </a:solidFill>
              </a:rPr>
              <a:t>its (a partition of its)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Finally, using a decentralized approach to gather all the data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A9C175-D36D-30B7-0BB3-A4F8E31C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D8DFA76-FFE5-4D98-50D8-2584B23A2E06}"/>
              </a:ext>
            </a:extLst>
          </p:cNvPr>
          <p:cNvGrpSpPr/>
          <p:nvPr/>
        </p:nvGrpSpPr>
        <p:grpSpPr>
          <a:xfrm>
            <a:off x="755576" y="2112149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68050E4-28FF-A0F4-8F92-F3DD9082B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E6B45D3-52E3-B549-AEC9-298CD5F43A8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445535-3224-197A-C58E-09B0F9A2493A}"/>
              </a:ext>
            </a:extLst>
          </p:cNvPr>
          <p:cNvGrpSpPr/>
          <p:nvPr/>
        </p:nvGrpSpPr>
        <p:grpSpPr>
          <a:xfrm>
            <a:off x="755576" y="2925465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89288B6-ABD2-31D8-2180-8699D7B16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5EDC020-B97E-6D26-2A51-330C33B68DE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3A4943B-0145-958F-FA53-8608A83A6689}"/>
              </a:ext>
            </a:extLst>
          </p:cNvPr>
          <p:cNvCxnSpPr/>
          <p:nvPr/>
        </p:nvCxnSpPr>
        <p:spPr>
          <a:xfrm>
            <a:off x="1495584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D5030B-D6AD-7F30-B011-D3ECAACBCC4B}"/>
              </a:ext>
            </a:extLst>
          </p:cNvPr>
          <p:cNvCxnSpPr/>
          <p:nvPr/>
        </p:nvCxnSpPr>
        <p:spPr>
          <a:xfrm>
            <a:off x="1471920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2E7A0342-6DFD-17E6-ED27-6D324F13CF5F}"/>
              </a:ext>
            </a:extLst>
          </p:cNvPr>
          <p:cNvSpPr/>
          <p:nvPr/>
        </p:nvSpPr>
        <p:spPr>
          <a:xfrm>
            <a:off x="1275254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5873D2-3032-2AC6-09D2-B13BE3E401B0}"/>
              </a:ext>
            </a:extLst>
          </p:cNvPr>
          <p:cNvSpPr/>
          <p:nvPr/>
        </p:nvSpPr>
        <p:spPr>
          <a:xfrm>
            <a:off x="1294002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73E82EE-DFC9-DDD2-82AE-AC6821144554}"/>
              </a:ext>
            </a:extLst>
          </p:cNvPr>
          <p:cNvGrpSpPr/>
          <p:nvPr/>
        </p:nvGrpSpPr>
        <p:grpSpPr>
          <a:xfrm>
            <a:off x="755576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626B1D0-746F-27D2-905E-C08E95118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F84873-EB44-37AC-118C-D6D7C251727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8E15F6FD-CDBA-0288-8F57-2BF5FDE016A1}"/>
              </a:ext>
            </a:extLst>
          </p:cNvPr>
          <p:cNvCxnSpPr/>
          <p:nvPr/>
        </p:nvCxnSpPr>
        <p:spPr>
          <a:xfrm>
            <a:off x="1471920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BC303A1-A0B1-EDF9-CE4B-ED895EFB9DE2}"/>
              </a:ext>
            </a:extLst>
          </p:cNvPr>
          <p:cNvGrpSpPr/>
          <p:nvPr/>
        </p:nvGrpSpPr>
        <p:grpSpPr>
          <a:xfrm>
            <a:off x="755576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D58EE64-0650-C9EF-448D-0D0D391F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AE9B9AF-F59B-C952-BCF2-332CA74A72B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EA2270A-D57B-6ADB-1626-3F3D07190240}"/>
              </a:ext>
            </a:extLst>
          </p:cNvPr>
          <p:cNvCxnSpPr/>
          <p:nvPr/>
        </p:nvCxnSpPr>
        <p:spPr>
          <a:xfrm>
            <a:off x="1471920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66AE7A2-37AD-9E64-C903-B71E33B4A9B4}"/>
              </a:ext>
            </a:extLst>
          </p:cNvPr>
          <p:cNvSpPr/>
          <p:nvPr/>
        </p:nvSpPr>
        <p:spPr>
          <a:xfrm>
            <a:off x="1294002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6245D1-5B78-4A49-AE73-F3813004BF0C}"/>
              </a:ext>
            </a:extLst>
          </p:cNvPr>
          <p:cNvSpPr/>
          <p:nvPr/>
        </p:nvSpPr>
        <p:spPr>
          <a:xfrm>
            <a:off x="1301711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6693E1C-B9BE-CF87-C9B8-FF2865F63590}"/>
              </a:ext>
            </a:extLst>
          </p:cNvPr>
          <p:cNvCxnSpPr>
            <a:cxnSpLocks/>
          </p:cNvCxnSpPr>
          <p:nvPr/>
        </p:nvCxnSpPr>
        <p:spPr>
          <a:xfrm flipV="1">
            <a:off x="1663278" y="2373140"/>
            <a:ext cx="312698" cy="87578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CF221ACF-E5E9-7E3A-FD45-77B8287522D4}"/>
              </a:ext>
            </a:extLst>
          </p:cNvPr>
          <p:cNvSpPr/>
          <p:nvPr/>
        </p:nvSpPr>
        <p:spPr>
          <a:xfrm>
            <a:off x="1695886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3138BA54-040E-4976-9333-B2D3BA26846B}"/>
              </a:ext>
            </a:extLst>
          </p:cNvPr>
          <p:cNvCxnSpPr>
            <a:cxnSpLocks/>
          </p:cNvCxnSpPr>
          <p:nvPr/>
        </p:nvCxnSpPr>
        <p:spPr>
          <a:xfrm>
            <a:off x="284007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EBE1081-E2F8-D858-8EFF-BF98B6009672}"/>
              </a:ext>
            </a:extLst>
          </p:cNvPr>
          <p:cNvCxnSpPr>
            <a:cxnSpLocks/>
          </p:cNvCxnSpPr>
          <p:nvPr/>
        </p:nvCxnSpPr>
        <p:spPr>
          <a:xfrm flipV="1">
            <a:off x="1613304" y="3341786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CBC3730D-EBA4-9872-0399-8B19A19C973A}"/>
              </a:ext>
            </a:extLst>
          </p:cNvPr>
          <p:cNvSpPr/>
          <p:nvPr/>
        </p:nvSpPr>
        <p:spPr>
          <a:xfrm>
            <a:off x="1675383" y="3750342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9EEB8BC-6777-7B33-8D4D-8540A12BC861}"/>
              </a:ext>
            </a:extLst>
          </p:cNvPr>
          <p:cNvCxnSpPr>
            <a:cxnSpLocks/>
          </p:cNvCxnSpPr>
          <p:nvPr/>
        </p:nvCxnSpPr>
        <p:spPr>
          <a:xfrm flipV="1">
            <a:off x="1703412" y="4317983"/>
            <a:ext cx="265565" cy="84660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64478DDF-DDA7-097F-1A01-A4CC5E2D7846}"/>
              </a:ext>
            </a:extLst>
          </p:cNvPr>
          <p:cNvSpPr/>
          <p:nvPr/>
        </p:nvSpPr>
        <p:spPr>
          <a:xfrm>
            <a:off x="1731889" y="4754665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396487B3-0834-F23A-1D1B-1CA72B699D0D}"/>
              </a:ext>
            </a:extLst>
          </p:cNvPr>
          <p:cNvCxnSpPr>
            <a:cxnSpLocks/>
          </p:cNvCxnSpPr>
          <p:nvPr/>
        </p:nvCxnSpPr>
        <p:spPr>
          <a:xfrm>
            <a:off x="2229951" y="2417101"/>
            <a:ext cx="439911" cy="276617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F8057ADB-D1F7-D740-8F1A-353258A1772A}"/>
              </a:ext>
            </a:extLst>
          </p:cNvPr>
          <p:cNvSpPr/>
          <p:nvPr/>
        </p:nvSpPr>
        <p:spPr>
          <a:xfrm>
            <a:off x="2194689" y="2741146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3A54B6E7-B028-EAB1-4E82-13262FBF6E82}"/>
              </a:ext>
            </a:extLst>
          </p:cNvPr>
          <p:cNvCxnSpPr>
            <a:cxnSpLocks/>
          </p:cNvCxnSpPr>
          <p:nvPr/>
        </p:nvCxnSpPr>
        <p:spPr>
          <a:xfrm>
            <a:off x="4067778" y="2403578"/>
            <a:ext cx="523674" cy="187876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FEF372D5-2A73-1B7A-DA40-85E021108D81}"/>
              </a:ext>
            </a:extLst>
          </p:cNvPr>
          <p:cNvSpPr/>
          <p:nvPr/>
        </p:nvSpPr>
        <p:spPr>
          <a:xfrm>
            <a:off x="4050631" y="276183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DFC5EB-CF22-925B-556E-1AAC87050D0C}"/>
              </a:ext>
            </a:extLst>
          </p:cNvPr>
          <p:cNvCxnSpPr>
            <a:cxnSpLocks/>
          </p:cNvCxnSpPr>
          <p:nvPr/>
        </p:nvCxnSpPr>
        <p:spPr>
          <a:xfrm flipV="1">
            <a:off x="2949276" y="2353444"/>
            <a:ext cx="584682" cy="193242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FA2DC5E2-F09F-D778-69DB-6BAC7AE778E6}"/>
              </a:ext>
            </a:extLst>
          </p:cNvPr>
          <p:cNvSpPr/>
          <p:nvPr/>
        </p:nvSpPr>
        <p:spPr>
          <a:xfrm>
            <a:off x="3015542" y="3745956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BA7FE852-8FA8-7E5B-2875-138DC38A2598}"/>
              </a:ext>
            </a:extLst>
          </p:cNvPr>
          <p:cNvCxnSpPr>
            <a:cxnSpLocks/>
          </p:cNvCxnSpPr>
          <p:nvPr/>
        </p:nvCxnSpPr>
        <p:spPr>
          <a:xfrm flipV="1">
            <a:off x="3163924" y="3303239"/>
            <a:ext cx="540245" cy="186767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9CE93173-C7BD-7B20-3DC4-CFB3B713516E}"/>
              </a:ext>
            </a:extLst>
          </p:cNvPr>
          <p:cNvSpPr/>
          <p:nvPr/>
        </p:nvSpPr>
        <p:spPr>
          <a:xfrm>
            <a:off x="3166983" y="475466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1D2BDCA-7F60-7077-D23A-DBD0047FC786}"/>
              </a:ext>
            </a:extLst>
          </p:cNvPr>
          <p:cNvCxnSpPr>
            <a:cxnSpLocks/>
          </p:cNvCxnSpPr>
          <p:nvPr/>
        </p:nvCxnSpPr>
        <p:spPr>
          <a:xfrm>
            <a:off x="3897567" y="3286169"/>
            <a:ext cx="561890" cy="189363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1BE17113-C8C7-9808-C905-6E374C92EA60}"/>
              </a:ext>
            </a:extLst>
          </p:cNvPr>
          <p:cNvSpPr/>
          <p:nvPr/>
        </p:nvSpPr>
        <p:spPr>
          <a:xfrm>
            <a:off x="3974353" y="375308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F86218C4-A87A-64D0-FC9E-973FD40B3D30}"/>
              </a:ext>
            </a:extLst>
          </p:cNvPr>
          <p:cNvCxnSpPr>
            <a:cxnSpLocks/>
          </p:cNvCxnSpPr>
          <p:nvPr/>
        </p:nvCxnSpPr>
        <p:spPr>
          <a:xfrm>
            <a:off x="4784288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55DAC37F-62F7-4527-4BE7-7058EF7FEF62}"/>
              </a:ext>
            </a:extLst>
          </p:cNvPr>
          <p:cNvCxnSpPr>
            <a:cxnSpLocks/>
          </p:cNvCxnSpPr>
          <p:nvPr/>
        </p:nvCxnSpPr>
        <p:spPr>
          <a:xfrm>
            <a:off x="5070243" y="4269449"/>
            <a:ext cx="227895" cy="89514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>
            <a:extLst>
              <a:ext uri="{FF2B5EF4-FFF2-40B4-BE49-F238E27FC236}">
                <a16:creationId xmlns:a16="http://schemas.microsoft.com/office/drawing/2014/main" id="{269E8E79-C3D1-7C47-72D5-1042E3AEC668}"/>
              </a:ext>
            </a:extLst>
          </p:cNvPr>
          <p:cNvSpPr/>
          <p:nvPr/>
        </p:nvSpPr>
        <p:spPr>
          <a:xfrm>
            <a:off x="5132152" y="4754663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099E4C6-0F07-B647-60DD-1ECAC9610900}"/>
              </a:ext>
            </a:extLst>
          </p:cNvPr>
          <p:cNvCxnSpPr>
            <a:cxnSpLocks/>
          </p:cNvCxnSpPr>
          <p:nvPr/>
        </p:nvCxnSpPr>
        <p:spPr>
          <a:xfrm flipV="1">
            <a:off x="5494374" y="2373140"/>
            <a:ext cx="680872" cy="278155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5A19B756-8CEE-E996-6473-C785F5C68C0C}"/>
              </a:ext>
            </a:extLst>
          </p:cNvPr>
          <p:cNvSpPr/>
          <p:nvPr/>
        </p:nvSpPr>
        <p:spPr>
          <a:xfrm>
            <a:off x="5509648" y="47546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AC78F954-A168-AB51-C7BE-70146FBB398A}"/>
              </a:ext>
            </a:extLst>
          </p:cNvPr>
          <p:cNvCxnSpPr>
            <a:cxnSpLocks/>
          </p:cNvCxnSpPr>
          <p:nvPr/>
        </p:nvCxnSpPr>
        <p:spPr>
          <a:xfrm>
            <a:off x="6315526" y="2409339"/>
            <a:ext cx="306560" cy="93244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ECB1E711-6B0F-8A18-16F7-380B08C5D655}"/>
              </a:ext>
            </a:extLst>
          </p:cNvPr>
          <p:cNvSpPr/>
          <p:nvPr/>
        </p:nvSpPr>
        <p:spPr>
          <a:xfrm>
            <a:off x="6435597" y="2757558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9D056263-DD14-8102-EADE-35657B62E5E6}"/>
              </a:ext>
            </a:extLst>
          </p:cNvPr>
          <p:cNvCxnSpPr>
            <a:cxnSpLocks/>
          </p:cNvCxnSpPr>
          <p:nvPr/>
        </p:nvCxnSpPr>
        <p:spPr>
          <a:xfrm>
            <a:off x="6145527" y="3306650"/>
            <a:ext cx="312698" cy="97699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>
            <a:extLst>
              <a:ext uri="{FF2B5EF4-FFF2-40B4-BE49-F238E27FC236}">
                <a16:creationId xmlns:a16="http://schemas.microsoft.com/office/drawing/2014/main" id="{FEF63DA6-A62C-4E59-987A-7E79D6A7D2E6}"/>
              </a:ext>
            </a:extLst>
          </p:cNvPr>
          <p:cNvSpPr/>
          <p:nvPr/>
        </p:nvSpPr>
        <p:spPr>
          <a:xfrm>
            <a:off x="6185015" y="375550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5D695A01-A434-51DC-D701-9F982F79FF5A}"/>
              </a:ext>
            </a:extLst>
          </p:cNvPr>
          <p:cNvCxnSpPr>
            <a:cxnSpLocks/>
          </p:cNvCxnSpPr>
          <p:nvPr/>
        </p:nvCxnSpPr>
        <p:spPr>
          <a:xfrm>
            <a:off x="6800512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A3EC9E3-634C-FDE6-7D2E-82CB570C66E9}"/>
              </a:ext>
            </a:extLst>
          </p:cNvPr>
          <p:cNvGrpSpPr/>
          <p:nvPr/>
        </p:nvGrpSpPr>
        <p:grpSpPr>
          <a:xfrm>
            <a:off x="6816132" y="2019684"/>
            <a:ext cx="1603597" cy="369425"/>
            <a:chOff x="7107900" y="2019684"/>
            <a:chExt cx="1603597" cy="369425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81DF4AF-CC32-E2C2-40DB-0E8E579D4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5DC52C23-1548-3617-8F75-D97D4989A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461A53EB-E6AD-C2CA-3044-AFC5F6750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52D38D7-247B-64D7-F3F7-17B2F7A2B1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6778F83-5C48-E586-B6C4-43EB4A114FD9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92E9FB0-C181-8C9A-7C0E-244F31EE52B6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502C726-2C8F-3141-B7ED-B86E3E9D606F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61CB5CD-3E61-AC64-8A40-31E46C2AA5B7}"/>
              </a:ext>
            </a:extLst>
          </p:cNvPr>
          <p:cNvGrpSpPr/>
          <p:nvPr/>
        </p:nvGrpSpPr>
        <p:grpSpPr>
          <a:xfrm>
            <a:off x="6816132" y="2948065"/>
            <a:ext cx="1603597" cy="369425"/>
            <a:chOff x="7107900" y="2019684"/>
            <a:chExt cx="1603597" cy="36942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57E0CE7E-3939-EA81-CB11-96E45915C5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49EA1B9-6C69-E9C6-3F4B-64DA9177D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1946BE7-717A-B83F-E168-16143EC32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8D8C89-75E9-4E68-E2D9-90E0722F86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54BE925-6C27-A4B6-42A4-A3E9FF706971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10C5B3A8-4F91-59EA-0871-BDE7FF7BAF2F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59008499-DFC8-2E92-2C2D-383929F78866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35C52E2-A905-9A1E-5BEF-125CB551E35A}"/>
              </a:ext>
            </a:extLst>
          </p:cNvPr>
          <p:cNvGrpSpPr/>
          <p:nvPr/>
        </p:nvGrpSpPr>
        <p:grpSpPr>
          <a:xfrm>
            <a:off x="6816132" y="3948558"/>
            <a:ext cx="1603597" cy="369425"/>
            <a:chOff x="7107900" y="2019684"/>
            <a:chExt cx="1603597" cy="369425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3191D23-B0D4-90A6-4EED-48180AE9B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F2924EB-5DC1-72C3-289E-F0CEC6BC4D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BF5A2CE9-9D60-DCFE-1D37-4770D3A0C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E1268FC4-B233-C522-D6A2-4F8895985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0036131-02D2-D518-298B-A39BFB4F0D37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E87E3E1-9124-A4ED-D99E-9A57C926CE2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104E9D6-AE16-301D-94B0-0B1C3E1951D5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DB4FDE98-9E10-D8E5-9101-4B4EF4FFE72C}"/>
              </a:ext>
            </a:extLst>
          </p:cNvPr>
          <p:cNvGrpSpPr/>
          <p:nvPr/>
        </p:nvGrpSpPr>
        <p:grpSpPr>
          <a:xfrm>
            <a:off x="6828989" y="4832964"/>
            <a:ext cx="1603597" cy="369425"/>
            <a:chOff x="7107900" y="2019684"/>
            <a:chExt cx="1603597" cy="3694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DA019ED-BEA1-79DB-1A71-948E6F85E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B5717ED8-4BDC-1FD8-C1D2-2640945C6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2421729A-7E66-33F7-6F42-A8BE1C80E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63839CB1-C946-6D3F-8610-282647AD14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D65F9D5-CC63-78E2-28FD-8427D74E5940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95154519-F84A-3B39-4038-DCC3EC8A1B1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DC8BA4F-993A-8F8D-CF5E-1B4FD60B8DA3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4A2EF3A3-3F6D-1FE8-E22C-4F562010F6FE}"/>
              </a:ext>
            </a:extLst>
          </p:cNvPr>
          <p:cNvSpPr/>
          <p:nvPr/>
        </p:nvSpPr>
        <p:spPr>
          <a:xfrm>
            <a:off x="7054438" y="1916551"/>
            <a:ext cx="1843731" cy="3332097"/>
          </a:xfrm>
          <a:prstGeom prst="ellipse">
            <a:avLst/>
          </a:prstGeom>
          <a:noFill/>
          <a:ln w="15875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04643F1-7F81-F0D6-EB50-A2DB56D2CF40}"/>
              </a:ext>
            </a:extLst>
          </p:cNvPr>
          <p:cNvSpPr txBox="1"/>
          <p:nvPr/>
        </p:nvSpPr>
        <p:spPr>
          <a:xfrm>
            <a:off x="7349700" y="1046274"/>
            <a:ext cx="2249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Redundant computations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227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3189A917-06A8-64FB-0BA2-7ED0DE817FFF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5671848E-1EF8-952F-82C7-16B9FA9E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#3: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9ACFA-2C30-0B30-0EDF-4DE41249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815452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Decentralized reduce, each process reduce on a partitioned data (</a:t>
            </a:r>
            <a:r>
              <a:rPr kumimoji="1" lang="en-US" altLang="zh-CN" dirty="0" err="1"/>
              <a:t>prev</a:t>
            </a:r>
            <a:r>
              <a:rPr kumimoji="1" lang="en-US" altLang="zh-CN" dirty="0"/>
              <a:t>/next to it)</a:t>
            </a:r>
          </a:p>
          <a:p>
            <a:pPr lvl="1"/>
            <a:r>
              <a:rPr kumimoji="1" lang="en-US" altLang="zh-CN" dirty="0"/>
              <a:t>i.e., each process send one partition, compute it, &amp; then sends to the next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243E32-F77D-86A2-8AC8-DA94DA8A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7F9B05ED-B886-7744-7894-471044C44A1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ECDACB1-C9F2-E187-EB7B-8D10C2F73A3F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BD77907-7CA2-AFE8-69C3-9C0661E3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7E6C2C7-B919-DED5-A2B4-A7388C798E6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AD3E910-01C8-7EAC-BCA4-500794693DD4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C26CC72-FC30-F2EA-EB6B-897945FB0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4BA40A7-1E42-9CE5-C3FE-922F092DB75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335FF8F2-6373-5DB1-F99A-B70E5ED8ED59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5D5C333-4C58-9C0D-BD23-466F51AF5BEC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794DF5-2DB2-FB0D-3C55-9575B64224D0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04820AA-6DB1-320E-F975-A8F64455B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9F44A48-EBD6-0E16-B131-C25B09015E5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5587E73B-F4C6-F956-D2FB-439E6006FCB6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202DB0A-0E79-DF61-DCAF-C079DD1AD48A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76F673A-9796-8C61-FF34-F1121B0E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DD19F0A-CFC9-66C8-3A18-7AEE329E5E8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803BD4EE-E3BE-816A-1481-6DEA2AAEAC45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D2DF21F-6D15-C6DF-F73C-A0D63E174E4D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5DFDDF49-5053-F026-FFE7-E8DF34C98BAB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FB0F29E1-5FFC-0D18-E976-BDFA1435D89B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4C0878B-5088-3B5C-D6A3-46828C5D58F7}"/>
              </a:ext>
            </a:extLst>
          </p:cNvPr>
          <p:cNvGrpSpPr/>
          <p:nvPr/>
        </p:nvGrpSpPr>
        <p:grpSpPr>
          <a:xfrm>
            <a:off x="1331640" y="2308021"/>
            <a:ext cx="449060" cy="186022"/>
            <a:chOff x="1331640" y="2308021"/>
            <a:chExt cx="449060" cy="186022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3898BD9-E52F-78D0-BFFC-5164D4D6D8F3}"/>
                </a:ext>
              </a:extLst>
            </p:cNvPr>
            <p:cNvSpPr/>
            <p:nvPr/>
          </p:nvSpPr>
          <p:spPr>
            <a:xfrm>
              <a:off x="1331640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E6F28A8-B75A-0332-CAAF-E13B5C396040}"/>
                </a:ext>
              </a:extLst>
            </p:cNvPr>
            <p:cNvSpPr/>
            <p:nvPr/>
          </p:nvSpPr>
          <p:spPr>
            <a:xfrm>
              <a:off x="1453616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25D542B-3713-5561-E181-91801A616235}"/>
                </a:ext>
              </a:extLst>
            </p:cNvPr>
            <p:cNvSpPr/>
            <p:nvPr/>
          </p:nvSpPr>
          <p:spPr>
            <a:xfrm>
              <a:off x="1581158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A871AA8-E4AC-45BE-CCB3-0FA6D9086CCD}"/>
                </a:ext>
              </a:extLst>
            </p:cNvPr>
            <p:cNvSpPr/>
            <p:nvPr/>
          </p:nvSpPr>
          <p:spPr>
            <a:xfrm>
              <a:off x="1708700" y="2310443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DBC4AA3-AD4C-6CF0-2191-75DD76534DE3}"/>
              </a:ext>
            </a:extLst>
          </p:cNvPr>
          <p:cNvGrpSpPr/>
          <p:nvPr/>
        </p:nvGrpSpPr>
        <p:grpSpPr>
          <a:xfrm>
            <a:off x="1356628" y="3185343"/>
            <a:ext cx="449060" cy="186022"/>
            <a:chOff x="1865773" y="2475845"/>
            <a:chExt cx="449060" cy="186022"/>
          </a:xfrm>
          <a:solidFill>
            <a:srgbClr val="0432FF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BBFEF81-A998-6685-832F-A02F943C3D8D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AC6A380-5DFC-B26C-515A-F040623150D3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82E0483-B57B-751D-F686-E1672AA9651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69C3F23-F161-9EF2-BAD7-351D7CCAD6A2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35E14AB-E7AF-F407-7B45-090A73C2232E}"/>
              </a:ext>
            </a:extLst>
          </p:cNvPr>
          <p:cNvGrpSpPr/>
          <p:nvPr/>
        </p:nvGrpSpPr>
        <p:grpSpPr>
          <a:xfrm>
            <a:off x="1356628" y="4140210"/>
            <a:ext cx="449060" cy="186022"/>
            <a:chOff x="1865773" y="2475845"/>
            <a:chExt cx="449060" cy="186022"/>
          </a:xfrm>
          <a:solidFill>
            <a:srgbClr val="FAEADD"/>
          </a:solidFill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904DA21-B5F5-8840-F108-2B29FC169BDA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18D4070-D843-A7F7-80DD-00862F6FCFFE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C051836-19A0-7526-12A7-20A46B62034F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B9C45D-CEFC-91E6-809E-C4EBD41EA33A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EDFB8A9-827B-B4C5-0BF1-8A519EA550D0}"/>
              </a:ext>
            </a:extLst>
          </p:cNvPr>
          <p:cNvGrpSpPr/>
          <p:nvPr/>
        </p:nvGrpSpPr>
        <p:grpSpPr>
          <a:xfrm>
            <a:off x="1365798" y="5080919"/>
            <a:ext cx="449060" cy="186022"/>
            <a:chOff x="1865773" y="2475845"/>
            <a:chExt cx="449060" cy="186022"/>
          </a:xfrm>
          <a:solidFill>
            <a:srgbClr val="02FDFF"/>
          </a:solidFill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03575FD-A31F-3404-9E42-0E3E0D1262DB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51D0C7C-122F-7C56-EB12-E9BC775574AF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63476F9-78E6-E9A7-D2D3-F4A24B5393F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20245BE-D53F-F860-4955-4B7678B93125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B2BF8811-7F0E-9B5E-6D6D-85C56838680F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3FAD3B9E-60BA-DED3-F312-E954CDFEEFC0}"/>
              </a:ext>
            </a:extLst>
          </p:cNvPr>
          <p:cNvCxnSpPr>
            <a:cxnSpLocks/>
          </p:cNvCxnSpPr>
          <p:nvPr/>
        </p:nvCxnSpPr>
        <p:spPr>
          <a:xfrm flipV="1">
            <a:off x="2129034" y="3324483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A6EADB64-36C8-8EC1-6C9A-455A639D6AF2}"/>
              </a:ext>
            </a:extLst>
          </p:cNvPr>
          <p:cNvSpPr/>
          <p:nvPr/>
        </p:nvSpPr>
        <p:spPr>
          <a:xfrm>
            <a:off x="2181631" y="3732445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B1EF840D-40CA-174D-5553-D9D590BC3057}"/>
              </a:ext>
            </a:extLst>
          </p:cNvPr>
          <p:cNvCxnSpPr>
            <a:cxnSpLocks/>
          </p:cNvCxnSpPr>
          <p:nvPr/>
        </p:nvCxnSpPr>
        <p:spPr>
          <a:xfrm flipV="1">
            <a:off x="2143442" y="4266229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6BAB6213-6C6D-E3D7-DCA6-C6A48C991196}"/>
              </a:ext>
            </a:extLst>
          </p:cNvPr>
          <p:cNvSpPr/>
          <p:nvPr/>
        </p:nvSpPr>
        <p:spPr>
          <a:xfrm>
            <a:off x="2196039" y="4674191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6E32B6AB-5590-01A8-D1F8-7E1F0A2B6916}"/>
              </a:ext>
            </a:extLst>
          </p:cNvPr>
          <p:cNvCxnSpPr>
            <a:cxnSpLocks/>
          </p:cNvCxnSpPr>
          <p:nvPr/>
        </p:nvCxnSpPr>
        <p:spPr>
          <a:xfrm>
            <a:off x="2353824" y="2391322"/>
            <a:ext cx="262222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C82BB911-7CA5-5E52-3933-C84D99EF0CB1}"/>
              </a:ext>
            </a:extLst>
          </p:cNvPr>
          <p:cNvSpPr/>
          <p:nvPr/>
        </p:nvSpPr>
        <p:spPr>
          <a:xfrm>
            <a:off x="2376000" y="2805910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B12CD02-118A-2397-E9B1-B51454AE8438}"/>
              </a:ext>
            </a:extLst>
          </p:cNvPr>
          <p:cNvSpPr txBox="1"/>
          <p:nvPr/>
        </p:nvSpPr>
        <p:spPr>
          <a:xfrm>
            <a:off x="1102536" y="1934260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0 1 2 3</a:t>
            </a:r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4213C72-CFF8-28C1-53A8-AD56889B2C74}"/>
              </a:ext>
            </a:extLst>
          </p:cNvPr>
          <p:cNvSpPr txBox="1"/>
          <p:nvPr/>
        </p:nvSpPr>
        <p:spPr>
          <a:xfrm>
            <a:off x="1877483" y="2703208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254CCA3-36E6-54A4-3C0C-EE3680347BFA}"/>
              </a:ext>
            </a:extLst>
          </p:cNvPr>
          <p:cNvSpPr txBox="1"/>
          <p:nvPr/>
        </p:nvSpPr>
        <p:spPr>
          <a:xfrm>
            <a:off x="2439844" y="271206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B5E955-E7DE-7CCD-76E0-9BBBB0472197}"/>
              </a:ext>
            </a:extLst>
          </p:cNvPr>
          <p:cNvSpPr txBox="1"/>
          <p:nvPr/>
        </p:nvSpPr>
        <p:spPr>
          <a:xfrm>
            <a:off x="1876704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4B842C4-95AB-DDCE-BBAD-AAC5A2AB263A}"/>
              </a:ext>
            </a:extLst>
          </p:cNvPr>
          <p:cNvSpPr txBox="1"/>
          <p:nvPr/>
        </p:nvSpPr>
        <p:spPr>
          <a:xfrm>
            <a:off x="1895129" y="4581325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826BC70-BAC4-DE37-427E-1AC1CA76BF26}"/>
              </a:ext>
            </a:extLst>
          </p:cNvPr>
          <p:cNvGrpSpPr/>
          <p:nvPr/>
        </p:nvGrpSpPr>
        <p:grpSpPr>
          <a:xfrm>
            <a:off x="2649059" y="2112149"/>
            <a:ext cx="561696" cy="3274576"/>
            <a:chOff x="2649059" y="2112149"/>
            <a:chExt cx="561696" cy="327457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2E9CEF5-44C6-288B-0E83-B54A69E52418}"/>
                </a:ext>
              </a:extLst>
            </p:cNvPr>
            <p:cNvSpPr/>
            <p:nvPr/>
          </p:nvSpPr>
          <p:spPr>
            <a:xfrm>
              <a:off x="2649059" y="2112149"/>
              <a:ext cx="561696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70361A35-A2B0-7935-CD89-4FD5B33935A2}"/>
                </a:ext>
              </a:extLst>
            </p:cNvPr>
            <p:cNvSpPr/>
            <p:nvPr/>
          </p:nvSpPr>
          <p:spPr>
            <a:xfrm>
              <a:off x="2954269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F95D4CDA-A885-5196-10B5-47C07A5504F8}"/>
                </a:ext>
              </a:extLst>
            </p:cNvPr>
            <p:cNvSpPr/>
            <p:nvPr/>
          </p:nvSpPr>
          <p:spPr>
            <a:xfrm>
              <a:off x="3081811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607A68F9-AD95-0E02-F9B8-763C21B7B94B}"/>
                </a:ext>
              </a:extLst>
            </p:cNvPr>
            <p:cNvSpPr/>
            <p:nvPr/>
          </p:nvSpPr>
          <p:spPr>
            <a:xfrm>
              <a:off x="2708894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EEA3D639-7671-9294-A18D-F18880A32D4E}"/>
                </a:ext>
              </a:extLst>
            </p:cNvPr>
            <p:cNvSpPr/>
            <p:nvPr/>
          </p:nvSpPr>
          <p:spPr>
            <a:xfrm>
              <a:off x="3085954" y="3175616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EA2CF3C2-714F-AF91-1CC0-9EFA6310D095}"/>
                </a:ext>
              </a:extLst>
            </p:cNvPr>
            <p:cNvSpPr/>
            <p:nvPr/>
          </p:nvSpPr>
          <p:spPr>
            <a:xfrm>
              <a:off x="2700869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FD018773-7DFC-409F-76F1-5A01690E9EE9}"/>
                </a:ext>
              </a:extLst>
            </p:cNvPr>
            <p:cNvSpPr/>
            <p:nvPr/>
          </p:nvSpPr>
          <p:spPr>
            <a:xfrm>
              <a:off x="2822845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441EC3EF-C246-7654-721F-034C8512097F}"/>
                </a:ext>
              </a:extLst>
            </p:cNvPr>
            <p:cNvSpPr/>
            <p:nvPr/>
          </p:nvSpPr>
          <p:spPr>
            <a:xfrm>
              <a:off x="2695217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697874F-5A29-71B3-76F5-CA1656BA4E4F}"/>
                </a:ext>
              </a:extLst>
            </p:cNvPr>
            <p:cNvSpPr/>
            <p:nvPr/>
          </p:nvSpPr>
          <p:spPr>
            <a:xfrm>
              <a:off x="2817193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EDAADEC6-F0C2-319F-CE8D-003772FBB0D8}"/>
                </a:ext>
              </a:extLst>
            </p:cNvPr>
            <p:cNvSpPr/>
            <p:nvPr/>
          </p:nvSpPr>
          <p:spPr>
            <a:xfrm>
              <a:off x="2944735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EBD3BD00-1F13-5FAF-5805-8A084B77617B}"/>
                </a:ext>
              </a:extLst>
            </p:cNvPr>
            <p:cNvGrpSpPr/>
            <p:nvPr/>
          </p:nvGrpSpPr>
          <p:grpSpPr>
            <a:xfrm>
              <a:off x="2826000" y="2240807"/>
              <a:ext cx="72000" cy="250199"/>
              <a:chOff x="2826000" y="2240807"/>
              <a:chExt cx="72000" cy="250199"/>
            </a:xfrm>
          </p:grpSpPr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3F8AED55-1C66-B95D-1AB0-799FA160162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6ECFF813-D210-60E7-F356-AB2AFBC6E140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609E0CF4-AE49-F6C7-18B1-83E500EC4161}"/>
                </a:ext>
              </a:extLst>
            </p:cNvPr>
            <p:cNvGrpSpPr/>
            <p:nvPr/>
          </p:nvGrpSpPr>
          <p:grpSpPr>
            <a:xfrm>
              <a:off x="2958412" y="3077657"/>
              <a:ext cx="72000" cy="279137"/>
              <a:chOff x="2958412" y="3077657"/>
              <a:chExt cx="72000" cy="279137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8C105B13-274E-D5A6-1D3E-2FFD43D78BBE}"/>
                  </a:ext>
                </a:extLst>
              </p:cNvPr>
              <p:cNvSpPr/>
              <p:nvPr/>
            </p:nvSpPr>
            <p:spPr>
              <a:xfrm>
                <a:off x="2958412" y="3173194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DB843A95-3D16-4FF4-A16A-873ABBF64986}"/>
                  </a:ext>
                </a:extLst>
              </p:cNvPr>
              <p:cNvSpPr/>
              <p:nvPr/>
            </p:nvSpPr>
            <p:spPr>
              <a:xfrm>
                <a:off x="2958412" y="307765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59" name="组合 158">
              <a:extLst>
                <a:ext uri="{FF2B5EF4-FFF2-40B4-BE49-F238E27FC236}">
                  <a16:creationId xmlns:a16="http://schemas.microsoft.com/office/drawing/2014/main" id="{DFA1A36E-A1B0-1134-CBA8-E20819C7125B}"/>
                </a:ext>
              </a:extLst>
            </p:cNvPr>
            <p:cNvGrpSpPr/>
            <p:nvPr/>
          </p:nvGrpSpPr>
          <p:grpSpPr>
            <a:xfrm>
              <a:off x="3077929" y="4043060"/>
              <a:ext cx="72000" cy="275190"/>
              <a:chOff x="3077929" y="4043060"/>
              <a:chExt cx="72000" cy="275190"/>
            </a:xfrm>
          </p:grpSpPr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B2DF2E5B-1069-3DE9-7B09-4B5052C70C47}"/>
                  </a:ext>
                </a:extLst>
              </p:cNvPr>
              <p:cNvSpPr/>
              <p:nvPr/>
            </p:nvSpPr>
            <p:spPr>
              <a:xfrm>
                <a:off x="3077929" y="4134650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66A1C00C-3D1D-4367-F69F-AFE9B2322F0A}"/>
                  </a:ext>
                </a:extLst>
              </p:cNvPr>
              <p:cNvSpPr/>
              <p:nvPr/>
            </p:nvSpPr>
            <p:spPr>
              <a:xfrm>
                <a:off x="3077929" y="404306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0EAB28D-0482-3CB4-6CF7-580039803396}"/>
                </a:ext>
              </a:extLst>
            </p:cNvPr>
            <p:cNvSpPr/>
            <p:nvPr/>
          </p:nvSpPr>
          <p:spPr>
            <a:xfrm>
              <a:off x="2695217" y="49969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FF4D00AA-BD1C-12B3-491B-2BFBD1A1BA5D}"/>
              </a:ext>
            </a:extLst>
          </p:cNvPr>
          <p:cNvCxnSpPr>
            <a:cxnSpLocks/>
          </p:cNvCxnSpPr>
          <p:nvPr/>
        </p:nvCxnSpPr>
        <p:spPr>
          <a:xfrm flipV="1">
            <a:off x="3563582" y="239132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线箭头连接符 115">
            <a:extLst>
              <a:ext uri="{FF2B5EF4-FFF2-40B4-BE49-F238E27FC236}">
                <a16:creationId xmlns:a16="http://schemas.microsoft.com/office/drawing/2014/main" id="{29179951-02F1-95B7-7501-0FF340CBF0C5}"/>
              </a:ext>
            </a:extLst>
          </p:cNvPr>
          <p:cNvCxnSpPr>
            <a:cxnSpLocks/>
          </p:cNvCxnSpPr>
          <p:nvPr/>
        </p:nvCxnSpPr>
        <p:spPr>
          <a:xfrm>
            <a:off x="4050181" y="2387830"/>
            <a:ext cx="210776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3F1F5C96-0A6B-BB2C-CC1D-A1D5CFE9B567}"/>
              </a:ext>
            </a:extLst>
          </p:cNvPr>
          <p:cNvGrpSpPr/>
          <p:nvPr/>
        </p:nvGrpSpPr>
        <p:grpSpPr>
          <a:xfrm>
            <a:off x="4042665" y="2771628"/>
            <a:ext cx="72000" cy="250199"/>
            <a:chOff x="2826000" y="2240807"/>
            <a:chExt cx="72000" cy="250199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C435E93A-D2E5-2D2C-4DB3-89092B46E02D}"/>
                </a:ext>
              </a:extLst>
            </p:cNvPr>
            <p:cNvSpPr/>
            <p:nvPr/>
          </p:nvSpPr>
          <p:spPr>
            <a:xfrm>
              <a:off x="2826000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4BED1837-09F2-5F49-2661-1C8B05FCA34B}"/>
                </a:ext>
              </a:extLst>
            </p:cNvPr>
            <p:cNvSpPr/>
            <p:nvPr/>
          </p:nvSpPr>
          <p:spPr>
            <a:xfrm>
              <a:off x="2826000" y="2240807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ED395AB-D5F3-3D15-46F5-14087D04B0A8}"/>
              </a:ext>
            </a:extLst>
          </p:cNvPr>
          <p:cNvSpPr txBox="1"/>
          <p:nvPr/>
        </p:nvSpPr>
        <p:spPr>
          <a:xfrm>
            <a:off x="4112819" y="272388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1E33F6DC-DE4B-72A3-453C-EE85FEB65039}"/>
              </a:ext>
            </a:extLst>
          </p:cNvPr>
          <p:cNvGrpSpPr/>
          <p:nvPr/>
        </p:nvGrpSpPr>
        <p:grpSpPr>
          <a:xfrm>
            <a:off x="3620868" y="2755059"/>
            <a:ext cx="72000" cy="279137"/>
            <a:chOff x="2958412" y="3077657"/>
            <a:chExt cx="72000" cy="279137"/>
          </a:xfrm>
        </p:grpSpPr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A20F4625-4890-6F41-B1B1-286F36D11691}"/>
                </a:ext>
              </a:extLst>
            </p:cNvPr>
            <p:cNvSpPr/>
            <p:nvPr/>
          </p:nvSpPr>
          <p:spPr>
            <a:xfrm>
              <a:off x="2958412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6F756F6-ED88-E28C-B152-38BB713C4F6F}"/>
                </a:ext>
              </a:extLst>
            </p:cNvPr>
            <p:cNvSpPr/>
            <p:nvPr/>
          </p:nvSpPr>
          <p:spPr>
            <a:xfrm>
              <a:off x="2958412" y="307765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:a16="http://schemas.microsoft.com/office/drawing/2014/main" id="{7BCF862C-BCA3-80F8-8F9F-27D55D5528AD}"/>
              </a:ext>
            </a:extLst>
          </p:cNvPr>
          <p:cNvSpPr txBox="1"/>
          <p:nvPr/>
        </p:nvSpPr>
        <p:spPr>
          <a:xfrm>
            <a:off x="3301670" y="2712062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3E28E85C-FC88-D5EC-6C59-81B4107782DE}"/>
              </a:ext>
            </a:extLst>
          </p:cNvPr>
          <p:cNvCxnSpPr>
            <a:cxnSpLocks/>
          </p:cNvCxnSpPr>
          <p:nvPr/>
        </p:nvCxnSpPr>
        <p:spPr>
          <a:xfrm flipV="1">
            <a:off x="3559686" y="33326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157">
            <a:extLst>
              <a:ext uri="{FF2B5EF4-FFF2-40B4-BE49-F238E27FC236}">
                <a16:creationId xmlns:a16="http://schemas.microsoft.com/office/drawing/2014/main" id="{103047BE-AD07-E8AC-D37D-23C51D23C58D}"/>
              </a:ext>
            </a:extLst>
          </p:cNvPr>
          <p:cNvSpPr txBox="1"/>
          <p:nvPr/>
        </p:nvSpPr>
        <p:spPr>
          <a:xfrm>
            <a:off x="3303895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05668169-452A-5152-72B6-B347ECFBEDF6}"/>
              </a:ext>
            </a:extLst>
          </p:cNvPr>
          <p:cNvGrpSpPr/>
          <p:nvPr/>
        </p:nvGrpSpPr>
        <p:grpSpPr>
          <a:xfrm>
            <a:off x="3620868" y="3686650"/>
            <a:ext cx="72000" cy="275190"/>
            <a:chOff x="3077929" y="4043060"/>
            <a:chExt cx="72000" cy="275190"/>
          </a:xfrm>
        </p:grpSpPr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4A004B40-C116-1A90-DE2B-C1BAE4A462E0}"/>
                </a:ext>
              </a:extLst>
            </p:cNvPr>
            <p:cNvSpPr/>
            <p:nvPr/>
          </p:nvSpPr>
          <p:spPr>
            <a:xfrm>
              <a:off x="3077929" y="4134650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13EC56EC-E73D-446D-580F-0ABF48666D6B}"/>
                </a:ext>
              </a:extLst>
            </p:cNvPr>
            <p:cNvSpPr/>
            <p:nvPr/>
          </p:nvSpPr>
          <p:spPr>
            <a:xfrm>
              <a:off x="3077929" y="4043060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62B13C7B-5002-F17E-2DB3-C8A99020F717}"/>
              </a:ext>
            </a:extLst>
          </p:cNvPr>
          <p:cNvCxnSpPr>
            <a:cxnSpLocks/>
          </p:cNvCxnSpPr>
          <p:nvPr/>
        </p:nvCxnSpPr>
        <p:spPr>
          <a:xfrm flipV="1">
            <a:off x="3595514" y="425378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6813B01E-F2C8-5A10-28E1-4C3167A49337}"/>
              </a:ext>
            </a:extLst>
          </p:cNvPr>
          <p:cNvGrpSpPr/>
          <p:nvPr/>
        </p:nvGrpSpPr>
        <p:grpSpPr>
          <a:xfrm>
            <a:off x="3654497" y="4681701"/>
            <a:ext cx="72000" cy="258162"/>
            <a:chOff x="2847617" y="5149390"/>
            <a:chExt cx="72000" cy="258162"/>
          </a:xfrm>
        </p:grpSpPr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2FD370DD-0093-0118-6107-C665DCDED6B5}"/>
                </a:ext>
              </a:extLst>
            </p:cNvPr>
            <p:cNvSpPr/>
            <p:nvPr/>
          </p:nvSpPr>
          <p:spPr>
            <a:xfrm>
              <a:off x="2847617" y="52239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14B07CCA-B17F-5628-29DA-8280489E990F}"/>
                </a:ext>
              </a:extLst>
            </p:cNvPr>
            <p:cNvSpPr/>
            <p:nvPr/>
          </p:nvSpPr>
          <p:spPr>
            <a:xfrm>
              <a:off x="2847617" y="51493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70" name="文本框 169">
            <a:extLst>
              <a:ext uri="{FF2B5EF4-FFF2-40B4-BE49-F238E27FC236}">
                <a16:creationId xmlns:a16="http://schemas.microsoft.com/office/drawing/2014/main" id="{8460FD29-B677-D9B4-0220-DBE738D0A2DA}"/>
              </a:ext>
            </a:extLst>
          </p:cNvPr>
          <p:cNvSpPr txBox="1"/>
          <p:nvPr/>
        </p:nvSpPr>
        <p:spPr>
          <a:xfrm>
            <a:off x="3298021" y="4578466"/>
            <a:ext cx="355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C62ABCC-7B54-C60B-10BD-0BCF71CA072E}"/>
              </a:ext>
            </a:extLst>
          </p:cNvPr>
          <p:cNvGrpSpPr/>
          <p:nvPr/>
        </p:nvGrpSpPr>
        <p:grpSpPr>
          <a:xfrm>
            <a:off x="4561731" y="2049362"/>
            <a:ext cx="648072" cy="3274576"/>
            <a:chOff x="4561731" y="2049362"/>
            <a:chExt cx="648072" cy="327457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53DE790-CFA0-8A91-0271-43DC84BA8084}"/>
                </a:ext>
              </a:extLst>
            </p:cNvPr>
            <p:cNvSpPr/>
            <p:nvPr/>
          </p:nvSpPr>
          <p:spPr>
            <a:xfrm>
              <a:off x="4561731" y="2049362"/>
              <a:ext cx="648072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D10EB3F5-552D-3B3B-CC99-49399EAD1E7B}"/>
                </a:ext>
              </a:extLst>
            </p:cNvPr>
            <p:cNvSpPr/>
            <p:nvPr/>
          </p:nvSpPr>
          <p:spPr>
            <a:xfrm>
              <a:off x="5067397" y="231225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0A2A6CC7-DB59-0EDF-E28D-143AC21D678F}"/>
                </a:ext>
              </a:extLst>
            </p:cNvPr>
            <p:cNvSpPr/>
            <p:nvPr/>
          </p:nvSpPr>
          <p:spPr>
            <a:xfrm>
              <a:off x="4690337" y="321279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8" name="组合 147">
              <a:extLst>
                <a:ext uri="{FF2B5EF4-FFF2-40B4-BE49-F238E27FC236}">
                  <a16:creationId xmlns:a16="http://schemas.microsoft.com/office/drawing/2014/main" id="{C5FD9338-9AF2-83B1-FD30-C829B2593FFF}"/>
                </a:ext>
              </a:extLst>
            </p:cNvPr>
            <p:cNvGrpSpPr/>
            <p:nvPr/>
          </p:nvGrpSpPr>
          <p:grpSpPr>
            <a:xfrm>
              <a:off x="4833416" y="5048541"/>
              <a:ext cx="199542" cy="183600"/>
              <a:chOff x="1987749" y="2475845"/>
              <a:chExt cx="199542" cy="183600"/>
            </a:xfrm>
            <a:solidFill>
              <a:srgbClr val="02FDFF"/>
            </a:solidFill>
          </p:grpSpPr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D0630655-C993-D420-68E5-B7E022E9E919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id="{EA7803F5-8E3B-6116-FAFE-C31A5DF753CF}"/>
                  </a:ext>
                </a:extLst>
              </p:cNvPr>
              <p:cNvSpPr/>
              <p:nvPr/>
            </p:nvSpPr>
            <p:spPr>
              <a:xfrm>
                <a:off x="2115291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254" name="组合 253">
              <a:extLst>
                <a:ext uri="{FF2B5EF4-FFF2-40B4-BE49-F238E27FC236}">
                  <a16:creationId xmlns:a16="http://schemas.microsoft.com/office/drawing/2014/main" id="{5D3C0BE4-646A-985F-6B0D-2307194B7CD3}"/>
                </a:ext>
              </a:extLst>
            </p:cNvPr>
            <p:cNvGrpSpPr/>
            <p:nvPr/>
          </p:nvGrpSpPr>
          <p:grpSpPr>
            <a:xfrm>
              <a:off x="4933898" y="2131978"/>
              <a:ext cx="77957" cy="361450"/>
              <a:chOff x="4933898" y="2131978"/>
              <a:chExt cx="77957" cy="361450"/>
            </a:xfrm>
          </p:grpSpPr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9B212633-3F9E-04F2-803D-62E2EAD43CDE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54" name="组合 153">
                <a:extLst>
                  <a:ext uri="{FF2B5EF4-FFF2-40B4-BE49-F238E27FC236}">
                    <a16:creationId xmlns:a16="http://schemas.microsoft.com/office/drawing/2014/main" id="{E09C0A01-AF22-ADEB-5B14-0C68D880711E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DC5C970A-2627-F63D-FAF7-310A9B76FB14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27454138-F833-C344-6887-E3FF9DCF2583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79" name="组合 178">
              <a:extLst>
                <a:ext uri="{FF2B5EF4-FFF2-40B4-BE49-F238E27FC236}">
                  <a16:creationId xmlns:a16="http://schemas.microsoft.com/office/drawing/2014/main" id="{71EC4091-3600-9FF0-49A8-4B6AEA37312B}"/>
                </a:ext>
              </a:extLst>
            </p:cNvPr>
            <p:cNvGrpSpPr/>
            <p:nvPr/>
          </p:nvGrpSpPr>
          <p:grpSpPr>
            <a:xfrm>
              <a:off x="5067397" y="3034196"/>
              <a:ext cx="72000" cy="364616"/>
              <a:chOff x="5067397" y="3034196"/>
              <a:chExt cx="72000" cy="364616"/>
            </a:xfrm>
          </p:grpSpPr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93C90E38-6B63-A769-9E8C-D241FBDBBF41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63" name="组合 162">
                <a:extLst>
                  <a:ext uri="{FF2B5EF4-FFF2-40B4-BE49-F238E27FC236}">
                    <a16:creationId xmlns:a16="http://schemas.microsoft.com/office/drawing/2014/main" id="{4A324DF1-E2AD-88D0-1AC6-D9395041A406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7186513B-F7B6-31C3-AB74-C483BC92BB88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D7341018-5687-280D-00FF-4677A384FD8D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3BA4DA4A-B558-1FFB-3FE9-42CD2D764668}"/>
                </a:ext>
              </a:extLst>
            </p:cNvPr>
            <p:cNvGrpSpPr/>
            <p:nvPr/>
          </p:nvGrpSpPr>
          <p:grpSpPr>
            <a:xfrm>
              <a:off x="4684062" y="4140210"/>
              <a:ext cx="193976" cy="183600"/>
              <a:chOff x="1865773" y="2475845"/>
              <a:chExt cx="193976" cy="183600"/>
            </a:xfrm>
            <a:solidFill>
              <a:srgbClr val="FAEADD"/>
            </a:solidFill>
          </p:grpSpPr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5D209522-D989-7D04-FF7B-1260BE001140}"/>
                  </a:ext>
                </a:extLst>
              </p:cNvPr>
              <p:cNvSpPr/>
              <p:nvPr/>
            </p:nvSpPr>
            <p:spPr>
              <a:xfrm>
                <a:off x="1865773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88F0F972-566C-1F90-06D9-FC03345DECCF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2" name="组合 171">
              <a:extLst>
                <a:ext uri="{FF2B5EF4-FFF2-40B4-BE49-F238E27FC236}">
                  <a16:creationId xmlns:a16="http://schemas.microsoft.com/office/drawing/2014/main" id="{5E2AA24C-E144-299E-9553-C5D594EFEB41}"/>
                </a:ext>
              </a:extLst>
            </p:cNvPr>
            <p:cNvGrpSpPr/>
            <p:nvPr/>
          </p:nvGrpSpPr>
          <p:grpSpPr>
            <a:xfrm>
              <a:off x="4680600" y="3988881"/>
              <a:ext cx="72000" cy="258162"/>
              <a:chOff x="2847617" y="5149390"/>
              <a:chExt cx="72000" cy="258162"/>
            </a:xfrm>
          </p:grpSpPr>
          <p:sp>
            <p:nvSpPr>
              <p:cNvPr id="173" name="矩形 172">
                <a:extLst>
                  <a:ext uri="{FF2B5EF4-FFF2-40B4-BE49-F238E27FC236}">
                    <a16:creationId xmlns:a16="http://schemas.microsoft.com/office/drawing/2014/main" id="{3E96594A-24D2-26CD-BEEE-B76B11B0949C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4" name="矩形 173">
                <a:extLst>
                  <a:ext uri="{FF2B5EF4-FFF2-40B4-BE49-F238E27FC236}">
                    <a16:creationId xmlns:a16="http://schemas.microsoft.com/office/drawing/2014/main" id="{109E9E5B-97E1-BD78-8E21-FA0D54620841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5" name="组合 174">
              <a:extLst>
                <a:ext uri="{FF2B5EF4-FFF2-40B4-BE49-F238E27FC236}">
                  <a16:creationId xmlns:a16="http://schemas.microsoft.com/office/drawing/2014/main" id="{03179FCA-927A-8D1D-C0A9-CE770565D302}"/>
                </a:ext>
              </a:extLst>
            </p:cNvPr>
            <p:cNvGrpSpPr/>
            <p:nvPr/>
          </p:nvGrpSpPr>
          <p:grpSpPr>
            <a:xfrm>
              <a:off x="4828397" y="4898346"/>
              <a:ext cx="72000" cy="250199"/>
              <a:chOff x="2826000" y="2240807"/>
              <a:chExt cx="72000" cy="250199"/>
            </a:xfrm>
          </p:grpSpPr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564F0452-0A5D-BE93-7314-DA362B454898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B112678F-A8B7-1242-897F-06FCCD000AC3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E848861-7680-8B08-96E6-A41FED860FC5}"/>
              </a:ext>
            </a:extLst>
          </p:cNvPr>
          <p:cNvGrpSpPr/>
          <p:nvPr/>
        </p:nvGrpSpPr>
        <p:grpSpPr>
          <a:xfrm>
            <a:off x="5247169" y="2387830"/>
            <a:ext cx="847359" cy="2792760"/>
            <a:chOff x="5247169" y="2387830"/>
            <a:chExt cx="847359" cy="2792760"/>
          </a:xfrm>
        </p:grpSpPr>
        <p:sp>
          <p:nvSpPr>
            <p:cNvPr id="210" name="矩形 209">
              <a:extLst>
                <a:ext uri="{FF2B5EF4-FFF2-40B4-BE49-F238E27FC236}">
                  <a16:creationId xmlns:a16="http://schemas.microsoft.com/office/drawing/2014/main" id="{081734D8-7E4A-369C-709D-0399054CB8E1}"/>
                </a:ext>
              </a:extLst>
            </p:cNvPr>
            <p:cNvSpPr/>
            <p:nvPr/>
          </p:nvSpPr>
          <p:spPr>
            <a:xfrm>
              <a:off x="5590257" y="3847353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C2352E0-9154-35C6-E1F5-78D2DBCA6C6F}"/>
                </a:ext>
              </a:extLst>
            </p:cNvPr>
            <p:cNvGrpSpPr/>
            <p:nvPr/>
          </p:nvGrpSpPr>
          <p:grpSpPr>
            <a:xfrm>
              <a:off x="5247169" y="2387830"/>
              <a:ext cx="847359" cy="2792760"/>
              <a:chOff x="5247169" y="2387830"/>
              <a:chExt cx="847359" cy="2792760"/>
            </a:xfrm>
          </p:grpSpPr>
          <p:cxnSp>
            <p:nvCxnSpPr>
              <p:cNvPr id="178" name="直线箭头连接符 177">
                <a:extLst>
                  <a:ext uri="{FF2B5EF4-FFF2-40B4-BE49-F238E27FC236}">
                    <a16:creationId xmlns:a16="http://schemas.microsoft.com/office/drawing/2014/main" id="{3B0C3C9C-954C-E3C2-2454-8558B98310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93768" y="2400003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0" name="组合 179">
                <a:extLst>
                  <a:ext uri="{FF2B5EF4-FFF2-40B4-BE49-F238E27FC236}">
                    <a16:creationId xmlns:a16="http://schemas.microsoft.com/office/drawing/2014/main" id="{2776930D-F0EA-23A5-01E5-21EE49719611}"/>
                  </a:ext>
                </a:extLst>
              </p:cNvPr>
              <p:cNvGrpSpPr/>
              <p:nvPr/>
            </p:nvGrpSpPr>
            <p:grpSpPr>
              <a:xfrm>
                <a:off x="5536091" y="2707924"/>
                <a:ext cx="72000" cy="364616"/>
                <a:chOff x="5067397" y="3034196"/>
                <a:chExt cx="72000" cy="364616"/>
              </a:xfrm>
            </p:grpSpPr>
            <p:sp>
              <p:nvSpPr>
                <p:cNvPr id="181" name="矩形 180">
                  <a:extLst>
                    <a:ext uri="{FF2B5EF4-FFF2-40B4-BE49-F238E27FC236}">
                      <a16:creationId xmlns:a16="http://schemas.microsoft.com/office/drawing/2014/main" id="{794413A3-ABB6-22D2-C2F7-C083B3A78E2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82" name="组合 181">
                  <a:extLst>
                    <a:ext uri="{FF2B5EF4-FFF2-40B4-BE49-F238E27FC236}">
                      <a16:creationId xmlns:a16="http://schemas.microsoft.com/office/drawing/2014/main" id="{2ACAD006-55BA-4759-3662-A26806E021BD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83" name="矩形 182">
                    <a:extLst>
                      <a:ext uri="{FF2B5EF4-FFF2-40B4-BE49-F238E27FC236}">
                        <a16:creationId xmlns:a16="http://schemas.microsoft.com/office/drawing/2014/main" id="{B4B01E60-C8E1-D606-E396-C650826697E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84" name="矩形 183">
                    <a:extLst>
                      <a:ext uri="{FF2B5EF4-FFF2-40B4-BE49-F238E27FC236}">
                        <a16:creationId xmlns:a16="http://schemas.microsoft.com/office/drawing/2014/main" id="{E2C14933-0B10-FD61-E870-C9BB3B1AF25F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70712585-DAAE-584A-447B-705C52DA38D1}"/>
                  </a:ext>
                </a:extLst>
              </p:cNvPr>
              <p:cNvSpPr txBox="1"/>
              <p:nvPr/>
            </p:nvSpPr>
            <p:spPr>
              <a:xfrm>
                <a:off x="5247169" y="2680477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lang="zh-CN" altLang="en-US"/>
              </a:p>
            </p:txBody>
          </p:sp>
          <p:cxnSp>
            <p:nvCxnSpPr>
              <p:cNvPr id="197" name="直线箭头连接符 196">
                <a:extLst>
                  <a:ext uri="{FF2B5EF4-FFF2-40B4-BE49-F238E27FC236}">
                    <a16:creationId xmlns:a16="http://schemas.microsoft.com/office/drawing/2014/main" id="{EC1C35FD-6A92-30A1-126F-73D05093B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7608" y="3336238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2" name="组合 211">
                <a:extLst>
                  <a:ext uri="{FF2B5EF4-FFF2-40B4-BE49-F238E27FC236}">
                    <a16:creationId xmlns:a16="http://schemas.microsoft.com/office/drawing/2014/main" id="{6CD8818B-F3BB-F91D-9C20-7A92AE9D6AB0}"/>
                  </a:ext>
                </a:extLst>
              </p:cNvPr>
              <p:cNvGrpSpPr/>
              <p:nvPr/>
            </p:nvGrpSpPr>
            <p:grpSpPr>
              <a:xfrm>
                <a:off x="5586795" y="3696024"/>
                <a:ext cx="72000" cy="258162"/>
                <a:chOff x="2847617" y="5149390"/>
                <a:chExt cx="72000" cy="258162"/>
              </a:xfrm>
            </p:grpSpPr>
            <p:sp>
              <p:nvSpPr>
                <p:cNvPr id="213" name="矩形 212">
                  <a:extLst>
                    <a:ext uri="{FF2B5EF4-FFF2-40B4-BE49-F238E27FC236}">
                      <a16:creationId xmlns:a16="http://schemas.microsoft.com/office/drawing/2014/main" id="{8C8EC7A2-E9B7-FBFC-3918-568C9F1416A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14" name="矩形 213">
                  <a:extLst>
                    <a:ext uri="{FF2B5EF4-FFF2-40B4-BE49-F238E27FC236}">
                      <a16:creationId xmlns:a16="http://schemas.microsoft.com/office/drawing/2014/main" id="{82A9D40E-A13B-584F-ECA5-A1471514B68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221" name="文本框 220">
                <a:extLst>
                  <a:ext uri="{FF2B5EF4-FFF2-40B4-BE49-F238E27FC236}">
                    <a16:creationId xmlns:a16="http://schemas.microsoft.com/office/drawing/2014/main" id="{B33071C3-F899-1DA4-C56D-B928D1A84FFF}"/>
                  </a:ext>
                </a:extLst>
              </p:cNvPr>
              <p:cNvSpPr txBox="1"/>
              <p:nvPr/>
            </p:nvSpPr>
            <p:spPr>
              <a:xfrm>
                <a:off x="5304249" y="3646040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lang="zh-CN" altLang="en-US"/>
              </a:p>
            </p:txBody>
          </p:sp>
          <p:cxnSp>
            <p:nvCxnSpPr>
              <p:cNvPr id="228" name="直线箭头连接符 227">
                <a:extLst>
                  <a:ext uri="{FF2B5EF4-FFF2-40B4-BE49-F238E27FC236}">
                    <a16:creationId xmlns:a16="http://schemas.microsoft.com/office/drawing/2014/main" id="{683EDDF5-82EF-6EDC-2F79-AC1ADD35E1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8091" y="4239410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文本框 234">
                <a:extLst>
                  <a:ext uri="{FF2B5EF4-FFF2-40B4-BE49-F238E27FC236}">
                    <a16:creationId xmlns:a16="http://schemas.microsoft.com/office/drawing/2014/main" id="{C0F5CFA7-FEF6-238E-5CA2-92FD1260FAB1}"/>
                  </a:ext>
                </a:extLst>
              </p:cNvPr>
              <p:cNvSpPr txBox="1"/>
              <p:nvPr/>
            </p:nvSpPr>
            <p:spPr>
              <a:xfrm>
                <a:off x="5311883" y="4588835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lang="zh-CN" altLang="en-US"/>
              </a:p>
            </p:txBody>
          </p:sp>
          <p:grpSp>
            <p:nvGrpSpPr>
              <p:cNvPr id="251" name="组合 250">
                <a:extLst>
                  <a:ext uri="{FF2B5EF4-FFF2-40B4-BE49-F238E27FC236}">
                    <a16:creationId xmlns:a16="http://schemas.microsoft.com/office/drawing/2014/main" id="{E73A8E7F-071F-BEB9-4286-7C468FB5F361}"/>
                  </a:ext>
                </a:extLst>
              </p:cNvPr>
              <p:cNvGrpSpPr/>
              <p:nvPr/>
            </p:nvGrpSpPr>
            <p:grpSpPr>
              <a:xfrm>
                <a:off x="5606153" y="4625212"/>
                <a:ext cx="77019" cy="333795"/>
                <a:chOff x="6044126" y="4625170"/>
                <a:chExt cx="77019" cy="333795"/>
              </a:xfrm>
            </p:grpSpPr>
            <p:sp>
              <p:nvSpPr>
                <p:cNvPr id="247" name="矩形 246">
                  <a:extLst>
                    <a:ext uri="{FF2B5EF4-FFF2-40B4-BE49-F238E27FC236}">
                      <a16:creationId xmlns:a16="http://schemas.microsoft.com/office/drawing/2014/main" id="{F12AE1D3-AD11-E2A1-AEE6-1305718E6BB2}"/>
                    </a:ext>
                  </a:extLst>
                </p:cNvPr>
                <p:cNvSpPr/>
                <p:nvPr/>
              </p:nvSpPr>
              <p:spPr>
                <a:xfrm>
                  <a:off x="6049145" y="4775365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48" name="组合 247">
                  <a:extLst>
                    <a:ext uri="{FF2B5EF4-FFF2-40B4-BE49-F238E27FC236}">
                      <a16:creationId xmlns:a16="http://schemas.microsoft.com/office/drawing/2014/main" id="{38DB0A45-52F1-3AFA-44AD-D794F76E13D6}"/>
                    </a:ext>
                  </a:extLst>
                </p:cNvPr>
                <p:cNvGrpSpPr/>
                <p:nvPr/>
              </p:nvGrpSpPr>
              <p:grpSpPr>
                <a:xfrm>
                  <a:off x="6044126" y="4625170"/>
                  <a:ext cx="72000" cy="250199"/>
                  <a:chOff x="2826000" y="2240807"/>
                  <a:chExt cx="72000" cy="250199"/>
                </a:xfrm>
              </p:grpSpPr>
              <p:sp>
                <p:nvSpPr>
                  <p:cNvPr id="249" name="矩形 248">
                    <a:extLst>
                      <a:ext uri="{FF2B5EF4-FFF2-40B4-BE49-F238E27FC236}">
                        <a16:creationId xmlns:a16="http://schemas.microsoft.com/office/drawing/2014/main" id="{3873F593-8F35-C24A-88EC-360694EE66CB}"/>
                      </a:ext>
                    </a:extLst>
                  </p:cNvPr>
                  <p:cNvSpPr/>
                  <p:nvPr/>
                </p:nvSpPr>
                <p:spPr>
                  <a:xfrm>
                    <a:off x="2826000" y="2307406"/>
                    <a:ext cx="72000" cy="183600"/>
                  </a:xfrm>
                  <a:prstGeom prst="rect">
                    <a:avLst/>
                  </a:prstGeom>
                  <a:solidFill>
                    <a:srgbClr val="FF5F00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0" name="矩形 249">
                    <a:extLst>
                      <a:ext uri="{FF2B5EF4-FFF2-40B4-BE49-F238E27FC236}">
                        <a16:creationId xmlns:a16="http://schemas.microsoft.com/office/drawing/2014/main" id="{DE3F5791-97C6-C570-BE34-B5D8917B8633}"/>
                      </a:ext>
                    </a:extLst>
                  </p:cNvPr>
                  <p:cNvSpPr/>
                  <p:nvPr/>
                </p:nvSpPr>
                <p:spPr>
                  <a:xfrm>
                    <a:off x="2826000" y="2240807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cxnSp>
            <p:nvCxnSpPr>
              <p:cNvPr id="252" name="直线箭头连接符 251">
                <a:extLst>
                  <a:ext uri="{FF2B5EF4-FFF2-40B4-BE49-F238E27FC236}">
                    <a16:creationId xmlns:a16="http://schemas.microsoft.com/office/drawing/2014/main" id="{1A7D8E3F-466A-FAAB-3869-9EA6CC0131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291" y="2387830"/>
                <a:ext cx="210776" cy="27927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D712FF02-2C24-CBAC-3A55-968F1D2AC4E2}"/>
                  </a:ext>
                </a:extLst>
              </p:cNvPr>
              <p:cNvGrpSpPr/>
              <p:nvPr/>
            </p:nvGrpSpPr>
            <p:grpSpPr>
              <a:xfrm>
                <a:off x="5786231" y="2706598"/>
                <a:ext cx="77957" cy="361450"/>
                <a:chOff x="4933898" y="2131978"/>
                <a:chExt cx="77957" cy="361450"/>
              </a:xfrm>
            </p:grpSpPr>
            <p:sp>
              <p:nvSpPr>
                <p:cNvPr id="256" name="矩形 255">
                  <a:extLst>
                    <a:ext uri="{FF2B5EF4-FFF2-40B4-BE49-F238E27FC236}">
                      <a16:creationId xmlns:a16="http://schemas.microsoft.com/office/drawing/2014/main" id="{67BA92BA-CD37-1CDF-F9BB-1DDA18B03CA1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57" name="组合 256">
                  <a:extLst>
                    <a:ext uri="{FF2B5EF4-FFF2-40B4-BE49-F238E27FC236}">
                      <a16:creationId xmlns:a16="http://schemas.microsoft.com/office/drawing/2014/main" id="{D292BCD7-777C-7DB0-F565-960E79E704F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58" name="矩形 257">
                    <a:extLst>
                      <a:ext uri="{FF2B5EF4-FFF2-40B4-BE49-F238E27FC236}">
                        <a16:creationId xmlns:a16="http://schemas.microsoft.com/office/drawing/2014/main" id="{98AADB40-5557-4A05-08E2-30ED288EEC0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9" name="矩形 258">
                    <a:extLst>
                      <a:ext uri="{FF2B5EF4-FFF2-40B4-BE49-F238E27FC236}">
                        <a16:creationId xmlns:a16="http://schemas.microsoft.com/office/drawing/2014/main" id="{70ABB72B-A0C7-1656-15EE-C5AE084FED8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260" name="文本框 259">
                <a:extLst>
                  <a:ext uri="{FF2B5EF4-FFF2-40B4-BE49-F238E27FC236}">
                    <a16:creationId xmlns:a16="http://schemas.microsoft.com/office/drawing/2014/main" id="{04E564EC-FB12-2AEB-0519-BD1A304C5FBA}"/>
                  </a:ext>
                </a:extLst>
              </p:cNvPr>
              <p:cNvSpPr txBox="1"/>
              <p:nvPr/>
            </p:nvSpPr>
            <p:spPr>
              <a:xfrm>
                <a:off x="5822231" y="2701011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lang="zh-CN" altLang="en-US"/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207AAA1-B672-148F-3733-78848D6CBC29}"/>
              </a:ext>
            </a:extLst>
          </p:cNvPr>
          <p:cNvGrpSpPr/>
          <p:nvPr/>
        </p:nvGrpSpPr>
        <p:grpSpPr>
          <a:xfrm>
            <a:off x="6238179" y="1995079"/>
            <a:ext cx="893777" cy="3386284"/>
            <a:chOff x="6238179" y="1995079"/>
            <a:chExt cx="893777" cy="3386284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7C75B5D8-0437-C078-3E8B-7CB0ED94ACDF}"/>
                </a:ext>
              </a:extLst>
            </p:cNvPr>
            <p:cNvSpPr/>
            <p:nvPr/>
          </p:nvSpPr>
          <p:spPr>
            <a:xfrm>
              <a:off x="6238179" y="1995079"/>
              <a:ext cx="893777" cy="33862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1" name="组合 270">
              <a:extLst>
                <a:ext uri="{FF2B5EF4-FFF2-40B4-BE49-F238E27FC236}">
                  <a16:creationId xmlns:a16="http://schemas.microsoft.com/office/drawing/2014/main" id="{1BC8CC03-4226-9EDE-0FB4-7A7C9BEBDA77}"/>
                </a:ext>
              </a:extLst>
            </p:cNvPr>
            <p:cNvGrpSpPr/>
            <p:nvPr/>
          </p:nvGrpSpPr>
          <p:grpSpPr>
            <a:xfrm>
              <a:off x="6913462" y="2030697"/>
              <a:ext cx="76479" cy="454041"/>
              <a:chOff x="6806464" y="2030697"/>
              <a:chExt cx="76479" cy="454041"/>
            </a:xfrm>
          </p:grpSpPr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52499BA3-73A9-E2A0-6707-8AA863565F5A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92" name="组合 191">
                <a:extLst>
                  <a:ext uri="{FF2B5EF4-FFF2-40B4-BE49-F238E27FC236}">
                    <a16:creationId xmlns:a16="http://schemas.microsoft.com/office/drawing/2014/main" id="{5715BBFA-4BCA-732A-A8DF-24D6F6BB81CD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193" name="矩形 192">
                  <a:extLst>
                    <a:ext uri="{FF2B5EF4-FFF2-40B4-BE49-F238E27FC236}">
                      <a16:creationId xmlns:a16="http://schemas.microsoft.com/office/drawing/2014/main" id="{606C99BB-2607-7416-A1DB-68A8F89D4D8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94" name="组合 193">
                  <a:extLst>
                    <a:ext uri="{FF2B5EF4-FFF2-40B4-BE49-F238E27FC236}">
                      <a16:creationId xmlns:a16="http://schemas.microsoft.com/office/drawing/2014/main" id="{E4CE68EA-4BB5-1EB7-076C-E1DDD892780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95" name="矩形 194">
                    <a:extLst>
                      <a:ext uri="{FF2B5EF4-FFF2-40B4-BE49-F238E27FC236}">
                        <a16:creationId xmlns:a16="http://schemas.microsoft.com/office/drawing/2014/main" id="{E170328B-1287-2831-6B9B-773D3270D09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96" name="矩形 195">
                    <a:extLst>
                      <a:ext uri="{FF2B5EF4-FFF2-40B4-BE49-F238E27FC236}">
                        <a16:creationId xmlns:a16="http://schemas.microsoft.com/office/drawing/2014/main" id="{24002A80-0DFB-C8E0-2613-E26F5CC628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270" name="组合 269">
              <a:extLst>
                <a:ext uri="{FF2B5EF4-FFF2-40B4-BE49-F238E27FC236}">
                  <a16:creationId xmlns:a16="http://schemas.microsoft.com/office/drawing/2014/main" id="{61FD5467-56A3-A891-1B50-8C2A901E2CB9}"/>
                </a:ext>
              </a:extLst>
            </p:cNvPr>
            <p:cNvGrpSpPr/>
            <p:nvPr/>
          </p:nvGrpSpPr>
          <p:grpSpPr>
            <a:xfrm>
              <a:off x="6331728" y="2957438"/>
              <a:ext cx="75462" cy="435712"/>
              <a:chOff x="6178758" y="2957438"/>
              <a:chExt cx="75462" cy="435712"/>
            </a:xfrm>
          </p:grpSpPr>
          <p:sp>
            <p:nvSpPr>
              <p:cNvPr id="222" name="矩形 221">
                <a:extLst>
                  <a:ext uri="{FF2B5EF4-FFF2-40B4-BE49-F238E27FC236}">
                    <a16:creationId xmlns:a16="http://schemas.microsoft.com/office/drawing/2014/main" id="{4F4D7C28-3D3B-72B1-FC07-3CE259DC95B1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24" name="矩形 223">
                <a:extLst>
                  <a:ext uri="{FF2B5EF4-FFF2-40B4-BE49-F238E27FC236}">
                    <a16:creationId xmlns:a16="http://schemas.microsoft.com/office/drawing/2014/main" id="{E17FA311-2DA6-1935-35DC-B543DD856997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FE139968-E57A-F779-19A6-C24687CDF354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26" name="矩形 225">
                  <a:extLst>
                    <a:ext uri="{FF2B5EF4-FFF2-40B4-BE49-F238E27FC236}">
                      <a16:creationId xmlns:a16="http://schemas.microsoft.com/office/drawing/2014/main" id="{AA06CDE1-00B6-B37C-A6E5-9422A94121E2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132FF1B5-AF73-5BF3-4BCD-4D2FDF1FDF54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B9DC043D-EA12-53C8-D22D-FEC3ACBCB621}"/>
                </a:ext>
              </a:extLst>
            </p:cNvPr>
            <p:cNvGrpSpPr/>
            <p:nvPr/>
          </p:nvGrpSpPr>
          <p:grpSpPr>
            <a:xfrm>
              <a:off x="6546798" y="3890262"/>
              <a:ext cx="75537" cy="433548"/>
              <a:chOff x="6546798" y="3890262"/>
              <a:chExt cx="75537" cy="433548"/>
            </a:xfrm>
          </p:grpSpPr>
          <p:sp>
            <p:nvSpPr>
              <p:cNvPr id="241" name="矩形 240">
                <a:extLst>
                  <a:ext uri="{FF2B5EF4-FFF2-40B4-BE49-F238E27FC236}">
                    <a16:creationId xmlns:a16="http://schemas.microsoft.com/office/drawing/2014/main" id="{5CFE78F4-86B7-78BD-B21F-07A2BAFC69F9}"/>
                  </a:ext>
                </a:extLst>
              </p:cNvPr>
              <p:cNvSpPr/>
              <p:nvPr/>
            </p:nvSpPr>
            <p:spPr>
              <a:xfrm>
                <a:off x="6546798" y="404678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6" name="矩形 235">
                <a:extLst>
                  <a:ext uri="{FF2B5EF4-FFF2-40B4-BE49-F238E27FC236}">
                    <a16:creationId xmlns:a16="http://schemas.microsoft.com/office/drawing/2014/main" id="{B21FAC1E-8DB9-39B4-351A-085C0F072C88}"/>
                  </a:ext>
                </a:extLst>
              </p:cNvPr>
              <p:cNvSpPr/>
              <p:nvPr/>
            </p:nvSpPr>
            <p:spPr>
              <a:xfrm>
                <a:off x="6555354" y="4215154"/>
                <a:ext cx="66981" cy="108656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43" name="组合 242">
                <a:extLst>
                  <a:ext uri="{FF2B5EF4-FFF2-40B4-BE49-F238E27FC236}">
                    <a16:creationId xmlns:a16="http://schemas.microsoft.com/office/drawing/2014/main" id="{B7074D61-D738-AFB5-9538-6DAB56CD74FF}"/>
                  </a:ext>
                </a:extLst>
              </p:cNvPr>
              <p:cNvGrpSpPr/>
              <p:nvPr/>
            </p:nvGrpSpPr>
            <p:grpSpPr>
              <a:xfrm>
                <a:off x="6550335" y="3890262"/>
                <a:ext cx="72000" cy="250199"/>
                <a:chOff x="2826000" y="2240807"/>
                <a:chExt cx="72000" cy="250199"/>
              </a:xfrm>
            </p:grpSpPr>
            <p:sp>
              <p:nvSpPr>
                <p:cNvPr id="244" name="矩形 243">
                  <a:extLst>
                    <a:ext uri="{FF2B5EF4-FFF2-40B4-BE49-F238E27FC236}">
                      <a16:creationId xmlns:a16="http://schemas.microsoft.com/office/drawing/2014/main" id="{CF1B2261-A8DF-2E58-9274-6F6BFCF0C176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5" name="矩形 244">
                  <a:extLst>
                    <a:ext uri="{FF2B5EF4-FFF2-40B4-BE49-F238E27FC236}">
                      <a16:creationId xmlns:a16="http://schemas.microsoft.com/office/drawing/2014/main" id="{9C718372-4AC4-632F-2064-61E4449984AA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1A9F49E8-2506-94C9-E445-205446AE0623}"/>
                </a:ext>
              </a:extLst>
            </p:cNvPr>
            <p:cNvGrpSpPr/>
            <p:nvPr/>
          </p:nvGrpSpPr>
          <p:grpSpPr>
            <a:xfrm>
              <a:off x="6760436" y="4820100"/>
              <a:ext cx="77957" cy="452290"/>
              <a:chOff x="6760436" y="4820100"/>
              <a:chExt cx="77957" cy="452290"/>
            </a:xfrm>
          </p:grpSpPr>
          <p:sp>
            <p:nvSpPr>
              <p:cNvPr id="262" name="矩形 261">
                <a:extLst>
                  <a:ext uri="{FF2B5EF4-FFF2-40B4-BE49-F238E27FC236}">
                    <a16:creationId xmlns:a16="http://schemas.microsoft.com/office/drawing/2014/main" id="{72161AE1-45C7-3CF4-E9AF-B08A23AD005E}"/>
                  </a:ext>
                </a:extLst>
              </p:cNvPr>
              <p:cNvSpPr/>
              <p:nvPr/>
            </p:nvSpPr>
            <p:spPr>
              <a:xfrm>
                <a:off x="6760436" y="508879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BEECAFBB-DDB6-DD1E-6888-E24044A31DF2}"/>
                  </a:ext>
                </a:extLst>
              </p:cNvPr>
              <p:cNvGrpSpPr/>
              <p:nvPr/>
            </p:nvGrpSpPr>
            <p:grpSpPr>
              <a:xfrm>
                <a:off x="6760436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264" name="矩形 263">
                  <a:extLst>
                    <a:ext uri="{FF2B5EF4-FFF2-40B4-BE49-F238E27FC236}">
                      <a16:creationId xmlns:a16="http://schemas.microsoft.com/office/drawing/2014/main" id="{E227928B-72F8-219C-8559-E9776CD4FB62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65" name="组合 264">
                  <a:extLst>
                    <a:ext uri="{FF2B5EF4-FFF2-40B4-BE49-F238E27FC236}">
                      <a16:creationId xmlns:a16="http://schemas.microsoft.com/office/drawing/2014/main" id="{C9EBA179-8B02-1D4E-B357-7E5F3451E7E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66" name="矩形 265">
                    <a:extLst>
                      <a:ext uri="{FF2B5EF4-FFF2-40B4-BE49-F238E27FC236}">
                        <a16:creationId xmlns:a16="http://schemas.microsoft.com/office/drawing/2014/main" id="{D0AA283B-042F-AB45-2CC6-F5D7D5F1A8F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67" name="矩形 266">
                    <a:extLst>
                      <a:ext uri="{FF2B5EF4-FFF2-40B4-BE49-F238E27FC236}">
                        <a16:creationId xmlns:a16="http://schemas.microsoft.com/office/drawing/2014/main" id="{65E9F994-38E4-C9D7-954E-3DE4F377FB6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6845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8" grpId="0"/>
      <p:bldP spid="158" grpId="0"/>
      <p:bldP spid="17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直线连接符 175">
            <a:extLst>
              <a:ext uri="{FF2B5EF4-FFF2-40B4-BE49-F238E27FC236}">
                <a16:creationId xmlns:a16="http://schemas.microsoft.com/office/drawing/2014/main" id="{30C89DE4-B821-2D85-37C8-A993F1F5DD27}"/>
              </a:ext>
            </a:extLst>
          </p:cNvPr>
          <p:cNvCxnSpPr/>
          <p:nvPr/>
        </p:nvCxnSpPr>
        <p:spPr>
          <a:xfrm>
            <a:off x="1763688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线连接符 176">
            <a:extLst>
              <a:ext uri="{FF2B5EF4-FFF2-40B4-BE49-F238E27FC236}">
                <a16:creationId xmlns:a16="http://schemas.microsoft.com/office/drawing/2014/main" id="{62FDBF9E-A7DF-E607-69CA-F818C56C824E}"/>
              </a:ext>
            </a:extLst>
          </p:cNvPr>
          <p:cNvCxnSpPr/>
          <p:nvPr/>
        </p:nvCxnSpPr>
        <p:spPr>
          <a:xfrm>
            <a:off x="1740024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线连接符 182">
            <a:extLst>
              <a:ext uri="{FF2B5EF4-FFF2-40B4-BE49-F238E27FC236}">
                <a16:creationId xmlns:a16="http://schemas.microsoft.com/office/drawing/2014/main" id="{D6A952EA-4F86-DD04-4E24-1A1909039A81}"/>
              </a:ext>
            </a:extLst>
          </p:cNvPr>
          <p:cNvCxnSpPr/>
          <p:nvPr/>
        </p:nvCxnSpPr>
        <p:spPr>
          <a:xfrm>
            <a:off x="1740024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线连接符 186">
            <a:extLst>
              <a:ext uri="{FF2B5EF4-FFF2-40B4-BE49-F238E27FC236}">
                <a16:creationId xmlns:a16="http://schemas.microsoft.com/office/drawing/2014/main" id="{4BFAC26B-847E-5642-3C1A-82999BBC9BD0}"/>
              </a:ext>
            </a:extLst>
          </p:cNvPr>
          <p:cNvCxnSpPr/>
          <p:nvPr/>
        </p:nvCxnSpPr>
        <p:spPr>
          <a:xfrm>
            <a:off x="1740024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矩形 362">
            <a:extLst>
              <a:ext uri="{FF2B5EF4-FFF2-40B4-BE49-F238E27FC236}">
                <a16:creationId xmlns:a16="http://schemas.microsoft.com/office/drawing/2014/main" id="{E10A14B7-4C86-F22C-6BC6-A4FC310E467F}"/>
              </a:ext>
            </a:extLst>
          </p:cNvPr>
          <p:cNvSpPr/>
          <p:nvPr/>
        </p:nvSpPr>
        <p:spPr>
          <a:xfrm>
            <a:off x="1115616" y="2175212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6F953E2-2C29-77D4-70DA-CE049F11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142601-824C-6472-F1C5-1252508DD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96144"/>
          </a:xfrm>
        </p:spPr>
        <p:txBody>
          <a:bodyPr/>
          <a:lstStyle/>
          <a:p>
            <a:r>
              <a:rPr kumimoji="1" lang="en-US" altLang="zh-CN"/>
              <a:t>After the individual reduce, each process can scatter to collect results </a:t>
            </a:r>
          </a:p>
          <a:p>
            <a:pPr lvl="1"/>
            <a:r>
              <a:rPr kumimoji="1" lang="en-US" altLang="zh-CN"/>
              <a:t>Eventually, all the processes will have the same reduced data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3DDAF7-0848-E2A1-8696-CEFAD108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D7CE7077-523F-9C1E-8DB5-5EB4DE20C8BE}"/>
              </a:ext>
            </a:extLst>
          </p:cNvPr>
          <p:cNvGrpSpPr/>
          <p:nvPr/>
        </p:nvGrpSpPr>
        <p:grpSpPr>
          <a:xfrm>
            <a:off x="539552" y="2112149"/>
            <a:ext cx="576064" cy="576064"/>
            <a:chOff x="1935252" y="3577580"/>
            <a:chExt cx="576064" cy="576064"/>
          </a:xfrm>
        </p:grpSpPr>
        <p:pic>
          <p:nvPicPr>
            <p:cNvPr id="171" name="图片 170">
              <a:extLst>
                <a:ext uri="{FF2B5EF4-FFF2-40B4-BE49-F238E27FC236}">
                  <a16:creationId xmlns:a16="http://schemas.microsoft.com/office/drawing/2014/main" id="{867CC879-CE37-F26F-8FD6-0D28C50FA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819690C2-539A-3864-689D-3A0A78CA710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5906D578-DACA-FB91-B72E-435E3F82553B}"/>
              </a:ext>
            </a:extLst>
          </p:cNvPr>
          <p:cNvGrpSpPr/>
          <p:nvPr/>
        </p:nvGrpSpPr>
        <p:grpSpPr>
          <a:xfrm>
            <a:off x="539552" y="2925465"/>
            <a:ext cx="576064" cy="576064"/>
            <a:chOff x="1935252" y="3577580"/>
            <a:chExt cx="576064" cy="576064"/>
          </a:xfrm>
        </p:grpSpPr>
        <p:pic>
          <p:nvPicPr>
            <p:cNvPr id="174" name="图片 173">
              <a:extLst>
                <a:ext uri="{FF2B5EF4-FFF2-40B4-BE49-F238E27FC236}">
                  <a16:creationId xmlns:a16="http://schemas.microsoft.com/office/drawing/2014/main" id="{5D57AB49-82A1-AC37-43B5-CBAB2FFFC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1FA92BF9-7234-76AA-4E6F-1EE5109D81B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1C96058F-6827-7D45-D767-7A3FE121DA99}"/>
              </a:ext>
            </a:extLst>
          </p:cNvPr>
          <p:cNvGrpSpPr/>
          <p:nvPr/>
        </p:nvGrpSpPr>
        <p:grpSpPr>
          <a:xfrm>
            <a:off x="539552" y="3867212"/>
            <a:ext cx="576064" cy="576064"/>
            <a:chOff x="1935252" y="3577580"/>
            <a:chExt cx="576064" cy="576064"/>
          </a:xfrm>
        </p:grpSpPr>
        <p:pic>
          <p:nvPicPr>
            <p:cNvPr id="181" name="图片 180">
              <a:extLst>
                <a:ext uri="{FF2B5EF4-FFF2-40B4-BE49-F238E27FC236}">
                  <a16:creationId xmlns:a16="http://schemas.microsoft.com/office/drawing/2014/main" id="{BE98A7F1-28F9-6FBD-26BD-36EF46A46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2" name="文本框 181">
              <a:extLst>
                <a:ext uri="{FF2B5EF4-FFF2-40B4-BE49-F238E27FC236}">
                  <a16:creationId xmlns:a16="http://schemas.microsoft.com/office/drawing/2014/main" id="{AD161236-ACAD-BE55-C9EE-1BD0B123C30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6279E469-62AD-385B-6411-FB9DAB553116}"/>
              </a:ext>
            </a:extLst>
          </p:cNvPr>
          <p:cNvGrpSpPr/>
          <p:nvPr/>
        </p:nvGrpSpPr>
        <p:grpSpPr>
          <a:xfrm>
            <a:off x="539552" y="4775717"/>
            <a:ext cx="576064" cy="576064"/>
            <a:chOff x="1935252" y="3577580"/>
            <a:chExt cx="576064" cy="576064"/>
          </a:xfrm>
        </p:grpSpPr>
        <p:pic>
          <p:nvPicPr>
            <p:cNvPr id="185" name="图片 184">
              <a:extLst>
                <a:ext uri="{FF2B5EF4-FFF2-40B4-BE49-F238E27FC236}">
                  <a16:creationId xmlns:a16="http://schemas.microsoft.com/office/drawing/2014/main" id="{13270275-E055-A224-4E8C-080164F9F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CC6E7224-046D-BF81-247E-52C0BC103481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07" name="直线连接符 206">
            <a:extLst>
              <a:ext uri="{FF2B5EF4-FFF2-40B4-BE49-F238E27FC236}">
                <a16:creationId xmlns:a16="http://schemas.microsoft.com/office/drawing/2014/main" id="{5C3168D0-0118-9154-FDCD-C9627B144AD3}"/>
              </a:ext>
            </a:extLst>
          </p:cNvPr>
          <p:cNvCxnSpPr>
            <a:cxnSpLocks/>
          </p:cNvCxnSpPr>
          <p:nvPr/>
        </p:nvCxnSpPr>
        <p:spPr>
          <a:xfrm>
            <a:off x="3491880" y="2121273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线连接符 215">
            <a:extLst>
              <a:ext uri="{FF2B5EF4-FFF2-40B4-BE49-F238E27FC236}">
                <a16:creationId xmlns:a16="http://schemas.microsoft.com/office/drawing/2014/main" id="{36B802B5-E37D-D3FE-79B6-2F1AFDBA097D}"/>
              </a:ext>
            </a:extLst>
          </p:cNvPr>
          <p:cNvCxnSpPr>
            <a:cxnSpLocks/>
          </p:cNvCxnSpPr>
          <p:nvPr/>
        </p:nvCxnSpPr>
        <p:spPr>
          <a:xfrm>
            <a:off x="5436096" y="2087207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线箭头连接符 273">
            <a:extLst>
              <a:ext uri="{FF2B5EF4-FFF2-40B4-BE49-F238E27FC236}">
                <a16:creationId xmlns:a16="http://schemas.microsoft.com/office/drawing/2014/main" id="{A0F34538-AEAB-C01B-5E61-D15210ADF7AC}"/>
              </a:ext>
            </a:extLst>
          </p:cNvPr>
          <p:cNvCxnSpPr>
            <a:cxnSpLocks/>
          </p:cNvCxnSpPr>
          <p:nvPr/>
        </p:nvCxnSpPr>
        <p:spPr>
          <a:xfrm flipV="1">
            <a:off x="1934906" y="23983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5" name="组合 274">
            <a:extLst>
              <a:ext uri="{FF2B5EF4-FFF2-40B4-BE49-F238E27FC236}">
                <a16:creationId xmlns:a16="http://schemas.microsoft.com/office/drawing/2014/main" id="{FEE3463F-0236-D846-9DED-4AD5621E1965}"/>
              </a:ext>
            </a:extLst>
          </p:cNvPr>
          <p:cNvGrpSpPr/>
          <p:nvPr/>
        </p:nvGrpSpPr>
        <p:grpSpPr>
          <a:xfrm>
            <a:off x="1995003" y="2686598"/>
            <a:ext cx="75462" cy="435712"/>
            <a:chOff x="6178758" y="2957438"/>
            <a:chExt cx="75462" cy="435712"/>
          </a:xfrm>
        </p:grpSpPr>
        <p:sp>
          <p:nvSpPr>
            <p:cNvPr id="276" name="矩形 275">
              <a:extLst>
                <a:ext uri="{FF2B5EF4-FFF2-40B4-BE49-F238E27FC236}">
                  <a16:creationId xmlns:a16="http://schemas.microsoft.com/office/drawing/2014/main" id="{56B88837-6205-28AC-A02E-C560996CD25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7" name="矩形 276">
              <a:extLst>
                <a:ext uri="{FF2B5EF4-FFF2-40B4-BE49-F238E27FC236}">
                  <a16:creationId xmlns:a16="http://schemas.microsoft.com/office/drawing/2014/main" id="{91814FBC-8F4B-787B-650E-7B25537AB12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8" name="组合 277">
              <a:extLst>
                <a:ext uri="{FF2B5EF4-FFF2-40B4-BE49-F238E27FC236}">
                  <a16:creationId xmlns:a16="http://schemas.microsoft.com/office/drawing/2014/main" id="{DF184C95-20B0-B5CD-42E0-93F60C64238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279" name="矩形 278">
                <a:extLst>
                  <a:ext uri="{FF2B5EF4-FFF2-40B4-BE49-F238E27FC236}">
                    <a16:creationId xmlns:a16="http://schemas.microsoft.com/office/drawing/2014/main" id="{558E0847-5F16-959B-5CED-24A85C4656B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0" name="矩形 279">
                <a:extLst>
                  <a:ext uri="{FF2B5EF4-FFF2-40B4-BE49-F238E27FC236}">
                    <a16:creationId xmlns:a16="http://schemas.microsoft.com/office/drawing/2014/main" id="{7979EF87-7E1F-FB6B-5123-5E1C4C7E3CA6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281" name="直线箭头连接符 280">
            <a:extLst>
              <a:ext uri="{FF2B5EF4-FFF2-40B4-BE49-F238E27FC236}">
                <a16:creationId xmlns:a16="http://schemas.microsoft.com/office/drawing/2014/main" id="{49C21AEE-42A6-E21E-5C35-4C1A2ADB7DFE}"/>
              </a:ext>
            </a:extLst>
          </p:cNvPr>
          <p:cNvCxnSpPr>
            <a:cxnSpLocks/>
          </p:cNvCxnSpPr>
          <p:nvPr/>
        </p:nvCxnSpPr>
        <p:spPr>
          <a:xfrm flipV="1">
            <a:off x="1982811" y="334501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线箭头连接符 309">
            <a:extLst>
              <a:ext uri="{FF2B5EF4-FFF2-40B4-BE49-F238E27FC236}">
                <a16:creationId xmlns:a16="http://schemas.microsoft.com/office/drawing/2014/main" id="{F25FFA9F-E27B-3B8B-208A-4A98AD11AF67}"/>
              </a:ext>
            </a:extLst>
          </p:cNvPr>
          <p:cNvCxnSpPr>
            <a:cxnSpLocks/>
          </p:cNvCxnSpPr>
          <p:nvPr/>
        </p:nvCxnSpPr>
        <p:spPr>
          <a:xfrm flipV="1">
            <a:off x="2064635" y="4273398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5" name="组合 364">
            <a:extLst>
              <a:ext uri="{FF2B5EF4-FFF2-40B4-BE49-F238E27FC236}">
                <a16:creationId xmlns:a16="http://schemas.microsoft.com/office/drawing/2014/main" id="{F9ED384C-F44B-013C-5311-C59DD66A34CA}"/>
              </a:ext>
            </a:extLst>
          </p:cNvPr>
          <p:cNvGrpSpPr/>
          <p:nvPr/>
        </p:nvGrpSpPr>
        <p:grpSpPr>
          <a:xfrm>
            <a:off x="1189374" y="2221417"/>
            <a:ext cx="541212" cy="3130364"/>
            <a:chOff x="1189374" y="2221417"/>
            <a:chExt cx="541212" cy="3130364"/>
          </a:xfrm>
        </p:grpSpPr>
        <p:grpSp>
          <p:nvGrpSpPr>
            <p:cNvPr id="255" name="组合 254">
              <a:extLst>
                <a:ext uri="{FF2B5EF4-FFF2-40B4-BE49-F238E27FC236}">
                  <a16:creationId xmlns:a16="http://schemas.microsoft.com/office/drawing/2014/main" id="{B9E6A531-781C-503D-575F-AA2F5AE0CAAA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256" name="矩形 255">
                <a:extLst>
                  <a:ext uri="{FF2B5EF4-FFF2-40B4-BE49-F238E27FC236}">
                    <a16:creationId xmlns:a16="http://schemas.microsoft.com/office/drawing/2014/main" id="{423BC3B1-99E8-CB66-860B-DFF0380E6870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57" name="矩形 256">
                <a:extLst>
                  <a:ext uri="{FF2B5EF4-FFF2-40B4-BE49-F238E27FC236}">
                    <a16:creationId xmlns:a16="http://schemas.microsoft.com/office/drawing/2014/main" id="{038F5BBD-59D3-634D-DFFC-41E19BC98C01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93BD1423-916D-7EFF-F7C0-5E660E3BECD9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59" name="矩形 258">
                  <a:extLst>
                    <a:ext uri="{FF2B5EF4-FFF2-40B4-BE49-F238E27FC236}">
                      <a16:creationId xmlns:a16="http://schemas.microsoft.com/office/drawing/2014/main" id="{23AA5404-9FB1-D4A0-859A-B17025232821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0" name="矩形 259">
                  <a:extLst>
                    <a:ext uri="{FF2B5EF4-FFF2-40B4-BE49-F238E27FC236}">
                      <a16:creationId xmlns:a16="http://schemas.microsoft.com/office/drawing/2014/main" id="{3F1EA1DA-3D01-EB75-91BE-11E548D99658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16" name="组合 315">
              <a:extLst>
                <a:ext uri="{FF2B5EF4-FFF2-40B4-BE49-F238E27FC236}">
                  <a16:creationId xmlns:a16="http://schemas.microsoft.com/office/drawing/2014/main" id="{D9B82E21-BA2A-5868-8D80-233AF16F2A51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17" name="矩形 316">
                <a:extLst>
                  <a:ext uri="{FF2B5EF4-FFF2-40B4-BE49-F238E27FC236}">
                    <a16:creationId xmlns:a16="http://schemas.microsoft.com/office/drawing/2014/main" id="{0763F29E-2479-EA79-BAE7-974115F37E4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5BB0C3E1-12D5-E317-F6A6-55D6EA804F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19" name="矩形 318">
                  <a:extLst>
                    <a:ext uri="{FF2B5EF4-FFF2-40B4-BE49-F238E27FC236}">
                      <a16:creationId xmlns:a16="http://schemas.microsoft.com/office/drawing/2014/main" id="{D2D1037A-0252-9457-6081-0EF9B4449D6C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20" name="组合 319">
                  <a:extLst>
                    <a:ext uri="{FF2B5EF4-FFF2-40B4-BE49-F238E27FC236}">
                      <a16:creationId xmlns:a16="http://schemas.microsoft.com/office/drawing/2014/main" id="{75FE0AEA-B682-9445-4729-7DC386C2CF0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21" name="矩形 320">
                    <a:extLst>
                      <a:ext uri="{FF2B5EF4-FFF2-40B4-BE49-F238E27FC236}">
                        <a16:creationId xmlns:a16="http://schemas.microsoft.com/office/drawing/2014/main" id="{A60CF4A5-37F5-5562-D06E-378E905AEC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22" name="矩形 321">
                    <a:extLst>
                      <a:ext uri="{FF2B5EF4-FFF2-40B4-BE49-F238E27FC236}">
                        <a16:creationId xmlns:a16="http://schemas.microsoft.com/office/drawing/2014/main" id="{90953E25-9FA7-655D-B93A-8A0C21A34794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32" name="组合 331">
              <a:extLst>
                <a:ext uri="{FF2B5EF4-FFF2-40B4-BE49-F238E27FC236}">
                  <a16:creationId xmlns:a16="http://schemas.microsoft.com/office/drawing/2014/main" id="{49BFC6BA-677A-2983-52FE-E5D869807537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27" name="矩形 326">
                <a:extLst>
                  <a:ext uri="{FF2B5EF4-FFF2-40B4-BE49-F238E27FC236}">
                    <a16:creationId xmlns:a16="http://schemas.microsoft.com/office/drawing/2014/main" id="{3F018900-9C96-E352-BED0-F03B2F3962E1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8" name="矩形 327">
                <a:extLst>
                  <a:ext uri="{FF2B5EF4-FFF2-40B4-BE49-F238E27FC236}">
                    <a16:creationId xmlns:a16="http://schemas.microsoft.com/office/drawing/2014/main" id="{D367C0A9-8D16-D2AE-7F90-9719656E3424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29" name="组合 328">
                <a:extLst>
                  <a:ext uri="{FF2B5EF4-FFF2-40B4-BE49-F238E27FC236}">
                    <a16:creationId xmlns:a16="http://schemas.microsoft.com/office/drawing/2014/main" id="{516ED7E4-8AFE-1FD7-693E-709E9CB9091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30" name="矩形 329">
                  <a:extLst>
                    <a:ext uri="{FF2B5EF4-FFF2-40B4-BE49-F238E27FC236}">
                      <a16:creationId xmlns:a16="http://schemas.microsoft.com/office/drawing/2014/main" id="{12CC41E6-5C4D-17FA-4456-406042CDA0FA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ABC9432E-28DE-6C0A-53B3-7C187F415E4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39" name="组合 338">
              <a:extLst>
                <a:ext uri="{FF2B5EF4-FFF2-40B4-BE49-F238E27FC236}">
                  <a16:creationId xmlns:a16="http://schemas.microsoft.com/office/drawing/2014/main" id="{ACA8AF71-5CB7-DA8F-41AF-FD3CF6ABD254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33" name="矩形 332">
                <a:extLst>
                  <a:ext uri="{FF2B5EF4-FFF2-40B4-BE49-F238E27FC236}">
                    <a16:creationId xmlns:a16="http://schemas.microsoft.com/office/drawing/2014/main" id="{86F81836-4595-E48D-0C6D-CC2A9860773F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34" name="组合 333">
                <a:extLst>
                  <a:ext uri="{FF2B5EF4-FFF2-40B4-BE49-F238E27FC236}">
                    <a16:creationId xmlns:a16="http://schemas.microsoft.com/office/drawing/2014/main" id="{34ADB1BA-09CF-B025-FBC8-6ED611B50B2F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35" name="矩形 334">
                  <a:extLst>
                    <a:ext uri="{FF2B5EF4-FFF2-40B4-BE49-F238E27FC236}">
                      <a16:creationId xmlns:a16="http://schemas.microsoft.com/office/drawing/2014/main" id="{07D3AFB6-7D04-0E5B-F5E4-76893E3BD777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36" name="组合 335">
                  <a:extLst>
                    <a:ext uri="{FF2B5EF4-FFF2-40B4-BE49-F238E27FC236}">
                      <a16:creationId xmlns:a16="http://schemas.microsoft.com/office/drawing/2014/main" id="{6D813EB1-7FBD-E7B0-D7FB-510F979E1BD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37" name="矩形 336">
                    <a:extLst>
                      <a:ext uri="{FF2B5EF4-FFF2-40B4-BE49-F238E27FC236}">
                        <a16:creationId xmlns:a16="http://schemas.microsoft.com/office/drawing/2014/main" id="{F827D0CD-97D2-FCEA-B0E2-8E0C674C9087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38" name="矩形 337">
                    <a:extLst>
                      <a:ext uri="{FF2B5EF4-FFF2-40B4-BE49-F238E27FC236}">
                        <a16:creationId xmlns:a16="http://schemas.microsoft.com/office/drawing/2014/main" id="{61A68126-B72E-7028-E661-4F6312459BEC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40" name="组合 339">
            <a:extLst>
              <a:ext uri="{FF2B5EF4-FFF2-40B4-BE49-F238E27FC236}">
                <a16:creationId xmlns:a16="http://schemas.microsoft.com/office/drawing/2014/main" id="{234A7BC3-8059-6B6B-8EB4-477628222438}"/>
              </a:ext>
            </a:extLst>
          </p:cNvPr>
          <p:cNvGrpSpPr/>
          <p:nvPr/>
        </p:nvGrpSpPr>
        <p:grpSpPr>
          <a:xfrm>
            <a:off x="2008199" y="3611793"/>
            <a:ext cx="77019" cy="433548"/>
            <a:chOff x="3790969" y="4956973"/>
            <a:chExt cx="77019" cy="433548"/>
          </a:xfrm>
        </p:grpSpPr>
        <p:sp>
          <p:nvSpPr>
            <p:cNvPr id="341" name="矩形 340">
              <a:extLst>
                <a:ext uri="{FF2B5EF4-FFF2-40B4-BE49-F238E27FC236}">
                  <a16:creationId xmlns:a16="http://schemas.microsoft.com/office/drawing/2014/main" id="{16DABECE-4F97-16D6-D53D-F2A0A7B172B2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2" name="矩形 341">
              <a:extLst>
                <a:ext uri="{FF2B5EF4-FFF2-40B4-BE49-F238E27FC236}">
                  <a16:creationId xmlns:a16="http://schemas.microsoft.com/office/drawing/2014/main" id="{7473B129-FE77-3A6C-6283-D818CB1C6024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3" name="组合 342">
              <a:extLst>
                <a:ext uri="{FF2B5EF4-FFF2-40B4-BE49-F238E27FC236}">
                  <a16:creationId xmlns:a16="http://schemas.microsoft.com/office/drawing/2014/main" id="{F1B5DABC-8A59-BECD-E054-FA6DDC81EA7A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344" name="矩形 343">
                <a:extLst>
                  <a:ext uri="{FF2B5EF4-FFF2-40B4-BE49-F238E27FC236}">
                    <a16:creationId xmlns:a16="http://schemas.microsoft.com/office/drawing/2014/main" id="{1CB16BD9-755D-AFF8-28A1-5DE1CA17B83D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5" name="矩形 344">
                <a:extLst>
                  <a:ext uri="{FF2B5EF4-FFF2-40B4-BE49-F238E27FC236}">
                    <a16:creationId xmlns:a16="http://schemas.microsoft.com/office/drawing/2014/main" id="{F4ACF48D-7F25-CD10-5456-7343B6DD780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46" name="组合 345">
            <a:extLst>
              <a:ext uri="{FF2B5EF4-FFF2-40B4-BE49-F238E27FC236}">
                <a16:creationId xmlns:a16="http://schemas.microsoft.com/office/drawing/2014/main" id="{AC0C735E-6A43-D20C-94DC-EAF3673196A6}"/>
              </a:ext>
            </a:extLst>
          </p:cNvPr>
          <p:cNvGrpSpPr/>
          <p:nvPr/>
        </p:nvGrpSpPr>
        <p:grpSpPr>
          <a:xfrm>
            <a:off x="2052776" y="4540856"/>
            <a:ext cx="77957" cy="443335"/>
            <a:chOff x="6653438" y="4820100"/>
            <a:chExt cx="77957" cy="443335"/>
          </a:xfrm>
        </p:grpSpPr>
        <p:sp>
          <p:nvSpPr>
            <p:cNvPr id="347" name="矩形 346">
              <a:extLst>
                <a:ext uri="{FF2B5EF4-FFF2-40B4-BE49-F238E27FC236}">
                  <a16:creationId xmlns:a16="http://schemas.microsoft.com/office/drawing/2014/main" id="{10F22528-2358-C2B6-8161-2419A0E4A613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8" name="组合 347">
              <a:extLst>
                <a:ext uri="{FF2B5EF4-FFF2-40B4-BE49-F238E27FC236}">
                  <a16:creationId xmlns:a16="http://schemas.microsoft.com/office/drawing/2014/main" id="{2A4D6D68-0D35-28F1-C305-8476CB71CC3E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349" name="矩形 348">
                <a:extLst>
                  <a:ext uri="{FF2B5EF4-FFF2-40B4-BE49-F238E27FC236}">
                    <a16:creationId xmlns:a16="http://schemas.microsoft.com/office/drawing/2014/main" id="{440BC6CF-A0D2-7849-037C-ABE1A81137F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50" name="组合 349">
                <a:extLst>
                  <a:ext uri="{FF2B5EF4-FFF2-40B4-BE49-F238E27FC236}">
                    <a16:creationId xmlns:a16="http://schemas.microsoft.com/office/drawing/2014/main" id="{84D44A95-010A-285B-C4C8-6FD7F39BD06F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351" name="矩形 350">
                  <a:extLst>
                    <a:ext uri="{FF2B5EF4-FFF2-40B4-BE49-F238E27FC236}">
                      <a16:creationId xmlns:a16="http://schemas.microsoft.com/office/drawing/2014/main" id="{6BC3BF1B-AA1A-D8E3-E8C3-43D66BEE13FB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52" name="矩形 351">
                  <a:extLst>
                    <a:ext uri="{FF2B5EF4-FFF2-40B4-BE49-F238E27FC236}">
                      <a16:creationId xmlns:a16="http://schemas.microsoft.com/office/drawing/2014/main" id="{8452201A-A345-1DDB-AE7B-C0F8DC8624E8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353" name="直线箭头连接符 352">
            <a:extLst>
              <a:ext uri="{FF2B5EF4-FFF2-40B4-BE49-F238E27FC236}">
                <a16:creationId xmlns:a16="http://schemas.microsoft.com/office/drawing/2014/main" id="{394E1084-A49B-64D1-0CD7-E229C497EBE8}"/>
              </a:ext>
            </a:extLst>
          </p:cNvPr>
          <p:cNvCxnSpPr>
            <a:cxnSpLocks/>
          </p:cNvCxnSpPr>
          <p:nvPr/>
        </p:nvCxnSpPr>
        <p:spPr>
          <a:xfrm>
            <a:off x="2189024" y="2404807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6" name="组合 355">
            <a:extLst>
              <a:ext uri="{FF2B5EF4-FFF2-40B4-BE49-F238E27FC236}">
                <a16:creationId xmlns:a16="http://schemas.microsoft.com/office/drawing/2014/main" id="{9DBFEAA3-62C5-8545-FF6B-25521696F9D0}"/>
              </a:ext>
            </a:extLst>
          </p:cNvPr>
          <p:cNvGrpSpPr/>
          <p:nvPr/>
        </p:nvGrpSpPr>
        <p:grpSpPr>
          <a:xfrm>
            <a:off x="2201880" y="2669304"/>
            <a:ext cx="76479" cy="454041"/>
            <a:chOff x="6806464" y="2030697"/>
            <a:chExt cx="76479" cy="454041"/>
          </a:xfrm>
        </p:grpSpPr>
        <p:sp>
          <p:nvSpPr>
            <p:cNvPr id="357" name="矩形 356">
              <a:extLst>
                <a:ext uri="{FF2B5EF4-FFF2-40B4-BE49-F238E27FC236}">
                  <a16:creationId xmlns:a16="http://schemas.microsoft.com/office/drawing/2014/main" id="{B9B1EAB9-3A7E-B5DE-EA16-6747F21851A5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8" name="组合 357">
              <a:extLst>
                <a:ext uri="{FF2B5EF4-FFF2-40B4-BE49-F238E27FC236}">
                  <a16:creationId xmlns:a16="http://schemas.microsoft.com/office/drawing/2014/main" id="{732768E4-47C1-45AE-8736-DE06DC2D78C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359" name="矩形 358">
                <a:extLst>
                  <a:ext uri="{FF2B5EF4-FFF2-40B4-BE49-F238E27FC236}">
                    <a16:creationId xmlns:a16="http://schemas.microsoft.com/office/drawing/2014/main" id="{C0F76940-513B-0843-1B75-C4311989836C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60" name="组合 359">
                <a:extLst>
                  <a:ext uri="{FF2B5EF4-FFF2-40B4-BE49-F238E27FC236}">
                    <a16:creationId xmlns:a16="http://schemas.microsoft.com/office/drawing/2014/main" id="{0E16E424-3DDF-23DF-3182-0D9BC525FE60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361" name="矩形 360">
                  <a:extLst>
                    <a:ext uri="{FF2B5EF4-FFF2-40B4-BE49-F238E27FC236}">
                      <a16:creationId xmlns:a16="http://schemas.microsoft.com/office/drawing/2014/main" id="{4AEBCB6C-C79F-D73A-BF62-C92F5DC3AC6E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62" name="矩形 361">
                  <a:extLst>
                    <a:ext uri="{FF2B5EF4-FFF2-40B4-BE49-F238E27FC236}">
                      <a16:creationId xmlns:a16="http://schemas.microsoft.com/office/drawing/2014/main" id="{64B30E5E-CF4F-4C7E-67FF-02BA1CE33B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sp>
        <p:nvSpPr>
          <p:cNvPr id="364" name="矩形 363">
            <a:extLst>
              <a:ext uri="{FF2B5EF4-FFF2-40B4-BE49-F238E27FC236}">
                <a16:creationId xmlns:a16="http://schemas.microsoft.com/office/drawing/2014/main" id="{149F6D4E-006D-056A-DD0C-3545333BDCC1}"/>
              </a:ext>
            </a:extLst>
          </p:cNvPr>
          <p:cNvSpPr/>
          <p:nvPr/>
        </p:nvSpPr>
        <p:spPr>
          <a:xfrm>
            <a:off x="2665889" y="2174521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66" name="组合 365">
            <a:extLst>
              <a:ext uri="{FF2B5EF4-FFF2-40B4-BE49-F238E27FC236}">
                <a16:creationId xmlns:a16="http://schemas.microsoft.com/office/drawing/2014/main" id="{7FCECB06-3A20-07A4-D616-0E4B41725260}"/>
              </a:ext>
            </a:extLst>
          </p:cNvPr>
          <p:cNvGrpSpPr/>
          <p:nvPr/>
        </p:nvGrpSpPr>
        <p:grpSpPr>
          <a:xfrm>
            <a:off x="2713794" y="2225397"/>
            <a:ext cx="541212" cy="3130364"/>
            <a:chOff x="1189374" y="2221417"/>
            <a:chExt cx="541212" cy="3130364"/>
          </a:xfrm>
        </p:grpSpPr>
        <p:grpSp>
          <p:nvGrpSpPr>
            <p:cNvPr id="367" name="组合 366">
              <a:extLst>
                <a:ext uri="{FF2B5EF4-FFF2-40B4-BE49-F238E27FC236}">
                  <a16:creationId xmlns:a16="http://schemas.microsoft.com/office/drawing/2014/main" id="{7E398808-5F20-6B72-3D38-5EFF8043ACBD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388" name="矩形 387">
                <a:extLst>
                  <a:ext uri="{FF2B5EF4-FFF2-40B4-BE49-F238E27FC236}">
                    <a16:creationId xmlns:a16="http://schemas.microsoft.com/office/drawing/2014/main" id="{EFCAD7D2-7041-A724-EEBE-F7F7D8E1BD5F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89" name="矩形 388">
                <a:extLst>
                  <a:ext uri="{FF2B5EF4-FFF2-40B4-BE49-F238E27FC236}">
                    <a16:creationId xmlns:a16="http://schemas.microsoft.com/office/drawing/2014/main" id="{DB844BFB-1F9E-73BE-63E5-F540DBF5F40A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90" name="组合 389">
                <a:extLst>
                  <a:ext uri="{FF2B5EF4-FFF2-40B4-BE49-F238E27FC236}">
                    <a16:creationId xmlns:a16="http://schemas.microsoft.com/office/drawing/2014/main" id="{DB2409AF-D207-E8B4-720E-B488B44E7391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391" name="矩形 390">
                  <a:extLst>
                    <a:ext uri="{FF2B5EF4-FFF2-40B4-BE49-F238E27FC236}">
                      <a16:creationId xmlns:a16="http://schemas.microsoft.com/office/drawing/2014/main" id="{3F90B416-DEE0-C954-1BFB-7C33C2B91957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92" name="矩形 391">
                  <a:extLst>
                    <a:ext uri="{FF2B5EF4-FFF2-40B4-BE49-F238E27FC236}">
                      <a16:creationId xmlns:a16="http://schemas.microsoft.com/office/drawing/2014/main" id="{39B413EB-32D8-05F5-4FCF-56C2E22BAFA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68" name="组合 367">
              <a:extLst>
                <a:ext uri="{FF2B5EF4-FFF2-40B4-BE49-F238E27FC236}">
                  <a16:creationId xmlns:a16="http://schemas.microsoft.com/office/drawing/2014/main" id="{8A34219B-1BF2-0A34-CA60-5CE6CBF57CE9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82" name="矩形 381">
                <a:extLst>
                  <a:ext uri="{FF2B5EF4-FFF2-40B4-BE49-F238E27FC236}">
                    <a16:creationId xmlns:a16="http://schemas.microsoft.com/office/drawing/2014/main" id="{5C25E80C-33DA-43F7-915E-6900C26F367E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83" name="组合 382">
                <a:extLst>
                  <a:ext uri="{FF2B5EF4-FFF2-40B4-BE49-F238E27FC236}">
                    <a16:creationId xmlns:a16="http://schemas.microsoft.com/office/drawing/2014/main" id="{D90D953C-6468-DA08-D480-B4554DFAD86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84" name="矩形 383">
                  <a:extLst>
                    <a:ext uri="{FF2B5EF4-FFF2-40B4-BE49-F238E27FC236}">
                      <a16:creationId xmlns:a16="http://schemas.microsoft.com/office/drawing/2014/main" id="{994A94F0-010D-8536-1691-422AC7295A5A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85" name="组合 384">
                  <a:extLst>
                    <a:ext uri="{FF2B5EF4-FFF2-40B4-BE49-F238E27FC236}">
                      <a16:creationId xmlns:a16="http://schemas.microsoft.com/office/drawing/2014/main" id="{CC460ECA-65CB-5155-BB35-E392532B2DE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86" name="矩形 385">
                    <a:extLst>
                      <a:ext uri="{FF2B5EF4-FFF2-40B4-BE49-F238E27FC236}">
                        <a16:creationId xmlns:a16="http://schemas.microsoft.com/office/drawing/2014/main" id="{823B7C98-6029-A037-15DC-162B0AFE4009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87" name="矩形 386">
                    <a:extLst>
                      <a:ext uri="{FF2B5EF4-FFF2-40B4-BE49-F238E27FC236}">
                        <a16:creationId xmlns:a16="http://schemas.microsoft.com/office/drawing/2014/main" id="{688BD436-5DB4-0FF9-07FA-9181C0F5982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69" name="组合 368">
              <a:extLst>
                <a:ext uri="{FF2B5EF4-FFF2-40B4-BE49-F238E27FC236}">
                  <a16:creationId xmlns:a16="http://schemas.microsoft.com/office/drawing/2014/main" id="{C5C5EC23-6D18-E912-C756-1EA0882689EA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77" name="矩形 376">
                <a:extLst>
                  <a:ext uri="{FF2B5EF4-FFF2-40B4-BE49-F238E27FC236}">
                    <a16:creationId xmlns:a16="http://schemas.microsoft.com/office/drawing/2014/main" id="{C47988CD-8386-5315-861A-54070A94A8DC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8" name="矩形 377">
                <a:extLst>
                  <a:ext uri="{FF2B5EF4-FFF2-40B4-BE49-F238E27FC236}">
                    <a16:creationId xmlns:a16="http://schemas.microsoft.com/office/drawing/2014/main" id="{1BCAED4A-8006-7156-91FA-1B1F8E8EB9B9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9" name="组合 378">
                <a:extLst>
                  <a:ext uri="{FF2B5EF4-FFF2-40B4-BE49-F238E27FC236}">
                    <a16:creationId xmlns:a16="http://schemas.microsoft.com/office/drawing/2014/main" id="{1B9AEC60-5F79-1935-CAC0-94D79246C13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80" name="矩形 379">
                  <a:extLst>
                    <a:ext uri="{FF2B5EF4-FFF2-40B4-BE49-F238E27FC236}">
                      <a16:creationId xmlns:a16="http://schemas.microsoft.com/office/drawing/2014/main" id="{3DF08618-9F48-1DDD-3109-4B218579E82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81" name="矩形 380">
                  <a:extLst>
                    <a:ext uri="{FF2B5EF4-FFF2-40B4-BE49-F238E27FC236}">
                      <a16:creationId xmlns:a16="http://schemas.microsoft.com/office/drawing/2014/main" id="{9E82DCE2-6C91-8460-A8E6-380CC0102D1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70" name="组合 369">
              <a:extLst>
                <a:ext uri="{FF2B5EF4-FFF2-40B4-BE49-F238E27FC236}">
                  <a16:creationId xmlns:a16="http://schemas.microsoft.com/office/drawing/2014/main" id="{188FD8DA-498E-692B-E3A4-67F5C4699C81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71" name="矩形 370">
                <a:extLst>
                  <a:ext uri="{FF2B5EF4-FFF2-40B4-BE49-F238E27FC236}">
                    <a16:creationId xmlns:a16="http://schemas.microsoft.com/office/drawing/2014/main" id="{43645570-5DD6-2384-4644-5697B8072433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2" name="组合 371">
                <a:extLst>
                  <a:ext uri="{FF2B5EF4-FFF2-40B4-BE49-F238E27FC236}">
                    <a16:creationId xmlns:a16="http://schemas.microsoft.com/office/drawing/2014/main" id="{D64EDD4C-C228-3D7C-6811-BEFD2FF5E454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73" name="矩形 372">
                  <a:extLst>
                    <a:ext uri="{FF2B5EF4-FFF2-40B4-BE49-F238E27FC236}">
                      <a16:creationId xmlns:a16="http://schemas.microsoft.com/office/drawing/2014/main" id="{E7B27FA1-3244-E68C-06E5-36BD18C0F615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74" name="组合 373">
                  <a:extLst>
                    <a:ext uri="{FF2B5EF4-FFF2-40B4-BE49-F238E27FC236}">
                      <a16:creationId xmlns:a16="http://schemas.microsoft.com/office/drawing/2014/main" id="{A3E16637-507A-2069-08C6-5221B25F9A1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75" name="矩形 374">
                    <a:extLst>
                      <a:ext uri="{FF2B5EF4-FFF2-40B4-BE49-F238E27FC236}">
                        <a16:creationId xmlns:a16="http://schemas.microsoft.com/office/drawing/2014/main" id="{DA26806D-9D94-75E1-1EEE-75507E5B94F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76" name="矩形 375">
                    <a:extLst>
                      <a:ext uri="{FF2B5EF4-FFF2-40B4-BE49-F238E27FC236}">
                        <a16:creationId xmlns:a16="http://schemas.microsoft.com/office/drawing/2014/main" id="{1A5FA508-F19B-D25F-EB60-30658D14E7C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93" name="组合 392">
            <a:extLst>
              <a:ext uri="{FF2B5EF4-FFF2-40B4-BE49-F238E27FC236}">
                <a16:creationId xmlns:a16="http://schemas.microsoft.com/office/drawing/2014/main" id="{74A376C2-F10E-B686-45CC-E665D5C6CFB4}"/>
              </a:ext>
            </a:extLst>
          </p:cNvPr>
          <p:cNvGrpSpPr/>
          <p:nvPr/>
        </p:nvGrpSpPr>
        <p:grpSpPr>
          <a:xfrm>
            <a:off x="2727636" y="2249333"/>
            <a:ext cx="75462" cy="435712"/>
            <a:chOff x="6178758" y="2957438"/>
            <a:chExt cx="75462" cy="435712"/>
          </a:xfrm>
        </p:grpSpPr>
        <p:sp>
          <p:nvSpPr>
            <p:cNvPr id="394" name="矩形 393">
              <a:extLst>
                <a:ext uri="{FF2B5EF4-FFF2-40B4-BE49-F238E27FC236}">
                  <a16:creationId xmlns:a16="http://schemas.microsoft.com/office/drawing/2014/main" id="{FC347478-E568-4536-8ADF-4917A0515567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5" name="矩形 394">
              <a:extLst>
                <a:ext uri="{FF2B5EF4-FFF2-40B4-BE49-F238E27FC236}">
                  <a16:creationId xmlns:a16="http://schemas.microsoft.com/office/drawing/2014/main" id="{B1F7BCAD-D28A-56CB-4F30-8E9DB3C02FCC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96" name="组合 395">
              <a:extLst>
                <a:ext uri="{FF2B5EF4-FFF2-40B4-BE49-F238E27FC236}">
                  <a16:creationId xmlns:a16="http://schemas.microsoft.com/office/drawing/2014/main" id="{2F073951-4A7E-F3D3-88D6-AF54BF9D899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397" name="矩形 396">
                <a:extLst>
                  <a:ext uri="{FF2B5EF4-FFF2-40B4-BE49-F238E27FC236}">
                    <a16:creationId xmlns:a16="http://schemas.microsoft.com/office/drawing/2014/main" id="{CA052AC2-D06A-CADA-7A88-1A20F2972E6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8" name="矩形 397">
                <a:extLst>
                  <a:ext uri="{FF2B5EF4-FFF2-40B4-BE49-F238E27FC236}">
                    <a16:creationId xmlns:a16="http://schemas.microsoft.com/office/drawing/2014/main" id="{C8B1739E-C375-7DF9-CE38-C39ADD378C9D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99" name="组合 398">
            <a:extLst>
              <a:ext uri="{FF2B5EF4-FFF2-40B4-BE49-F238E27FC236}">
                <a16:creationId xmlns:a16="http://schemas.microsoft.com/office/drawing/2014/main" id="{0568B813-A184-3189-8F41-0C3F311ECD43}"/>
              </a:ext>
            </a:extLst>
          </p:cNvPr>
          <p:cNvGrpSpPr/>
          <p:nvPr/>
        </p:nvGrpSpPr>
        <p:grpSpPr>
          <a:xfrm>
            <a:off x="3199283" y="4898108"/>
            <a:ext cx="76479" cy="454041"/>
            <a:chOff x="6806464" y="2030697"/>
            <a:chExt cx="76479" cy="454041"/>
          </a:xfrm>
        </p:grpSpPr>
        <p:sp>
          <p:nvSpPr>
            <p:cNvPr id="400" name="矩形 399">
              <a:extLst>
                <a:ext uri="{FF2B5EF4-FFF2-40B4-BE49-F238E27FC236}">
                  <a16:creationId xmlns:a16="http://schemas.microsoft.com/office/drawing/2014/main" id="{D872477F-5F01-D5AA-6FE7-4D2D9FE6E412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1" name="组合 400">
              <a:extLst>
                <a:ext uri="{FF2B5EF4-FFF2-40B4-BE49-F238E27FC236}">
                  <a16:creationId xmlns:a16="http://schemas.microsoft.com/office/drawing/2014/main" id="{76F2491E-0C87-DEAB-29E5-6B4332B80FDA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02" name="矩形 401">
                <a:extLst>
                  <a:ext uri="{FF2B5EF4-FFF2-40B4-BE49-F238E27FC236}">
                    <a16:creationId xmlns:a16="http://schemas.microsoft.com/office/drawing/2014/main" id="{B2871185-B4C8-810E-20B2-5ACC8C67A027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03" name="组合 402">
                <a:extLst>
                  <a:ext uri="{FF2B5EF4-FFF2-40B4-BE49-F238E27FC236}">
                    <a16:creationId xmlns:a16="http://schemas.microsoft.com/office/drawing/2014/main" id="{633B7E07-F3F5-AF98-60B8-659D992A3FB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04" name="矩形 403">
                  <a:extLst>
                    <a:ext uri="{FF2B5EF4-FFF2-40B4-BE49-F238E27FC236}">
                      <a16:creationId xmlns:a16="http://schemas.microsoft.com/office/drawing/2014/main" id="{6D45D682-CC72-5EC4-BA82-635A81592E50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05" name="矩形 404">
                  <a:extLst>
                    <a:ext uri="{FF2B5EF4-FFF2-40B4-BE49-F238E27FC236}">
                      <a16:creationId xmlns:a16="http://schemas.microsoft.com/office/drawing/2014/main" id="{31690933-08A1-36F0-FC57-C0890E05D371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06" name="组合 405">
            <a:extLst>
              <a:ext uri="{FF2B5EF4-FFF2-40B4-BE49-F238E27FC236}">
                <a16:creationId xmlns:a16="http://schemas.microsoft.com/office/drawing/2014/main" id="{A9B96DDA-8B65-8872-E0E8-59E4934870C4}"/>
              </a:ext>
            </a:extLst>
          </p:cNvPr>
          <p:cNvGrpSpPr/>
          <p:nvPr/>
        </p:nvGrpSpPr>
        <p:grpSpPr>
          <a:xfrm>
            <a:off x="2872710" y="3003694"/>
            <a:ext cx="77019" cy="433548"/>
            <a:chOff x="3790969" y="4956973"/>
            <a:chExt cx="77019" cy="433548"/>
          </a:xfrm>
        </p:grpSpPr>
        <p:sp>
          <p:nvSpPr>
            <p:cNvPr id="407" name="矩形 406">
              <a:extLst>
                <a:ext uri="{FF2B5EF4-FFF2-40B4-BE49-F238E27FC236}">
                  <a16:creationId xmlns:a16="http://schemas.microsoft.com/office/drawing/2014/main" id="{F23E7CED-F675-EBBC-8A9D-E236CF36ED4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8" name="矩形 407">
              <a:extLst>
                <a:ext uri="{FF2B5EF4-FFF2-40B4-BE49-F238E27FC236}">
                  <a16:creationId xmlns:a16="http://schemas.microsoft.com/office/drawing/2014/main" id="{211C54BF-141A-2FE3-9949-800F75C5DBD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9" name="组合 408">
              <a:extLst>
                <a:ext uri="{FF2B5EF4-FFF2-40B4-BE49-F238E27FC236}">
                  <a16:creationId xmlns:a16="http://schemas.microsoft.com/office/drawing/2014/main" id="{270E5C9E-4228-F7C3-8F59-D7E631A15B1B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10" name="矩形 409">
                <a:extLst>
                  <a:ext uri="{FF2B5EF4-FFF2-40B4-BE49-F238E27FC236}">
                    <a16:creationId xmlns:a16="http://schemas.microsoft.com/office/drawing/2014/main" id="{657B80F8-FD3F-1E7F-4D64-DA8962FDC7F7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1" name="矩形 410">
                <a:extLst>
                  <a:ext uri="{FF2B5EF4-FFF2-40B4-BE49-F238E27FC236}">
                    <a16:creationId xmlns:a16="http://schemas.microsoft.com/office/drawing/2014/main" id="{0498A9C8-4FBB-DEDE-AD41-0F2DEC711BD4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12" name="组合 411">
            <a:extLst>
              <a:ext uri="{FF2B5EF4-FFF2-40B4-BE49-F238E27FC236}">
                <a16:creationId xmlns:a16="http://schemas.microsoft.com/office/drawing/2014/main" id="{79EAB815-6EF1-E160-BF72-4DC5748D1EDF}"/>
              </a:ext>
            </a:extLst>
          </p:cNvPr>
          <p:cNvGrpSpPr/>
          <p:nvPr/>
        </p:nvGrpSpPr>
        <p:grpSpPr>
          <a:xfrm>
            <a:off x="3065837" y="4056624"/>
            <a:ext cx="77957" cy="443335"/>
            <a:chOff x="6653438" y="4820100"/>
            <a:chExt cx="77957" cy="443335"/>
          </a:xfrm>
        </p:grpSpPr>
        <p:sp>
          <p:nvSpPr>
            <p:cNvPr id="413" name="矩形 412">
              <a:extLst>
                <a:ext uri="{FF2B5EF4-FFF2-40B4-BE49-F238E27FC236}">
                  <a16:creationId xmlns:a16="http://schemas.microsoft.com/office/drawing/2014/main" id="{1BF1CE2C-D000-888F-DFDD-FCD7FB4602EC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14" name="组合 413">
              <a:extLst>
                <a:ext uri="{FF2B5EF4-FFF2-40B4-BE49-F238E27FC236}">
                  <a16:creationId xmlns:a16="http://schemas.microsoft.com/office/drawing/2014/main" id="{24D5AB58-9348-55B5-62A1-7FC6100D4D6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15" name="矩形 414">
                <a:extLst>
                  <a:ext uri="{FF2B5EF4-FFF2-40B4-BE49-F238E27FC236}">
                    <a16:creationId xmlns:a16="http://schemas.microsoft.com/office/drawing/2014/main" id="{D21DCD9D-5578-3F47-C20F-73AD57A4702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16" name="组合 415">
                <a:extLst>
                  <a:ext uri="{FF2B5EF4-FFF2-40B4-BE49-F238E27FC236}">
                    <a16:creationId xmlns:a16="http://schemas.microsoft.com/office/drawing/2014/main" id="{8D45F2D8-4337-ADA7-A5D9-D99057E2395D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17" name="矩形 416">
                  <a:extLst>
                    <a:ext uri="{FF2B5EF4-FFF2-40B4-BE49-F238E27FC236}">
                      <a16:creationId xmlns:a16="http://schemas.microsoft.com/office/drawing/2014/main" id="{D2C04909-4576-29A2-BEAF-DCF120FC5707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18" name="矩形 417">
                  <a:extLst>
                    <a:ext uri="{FF2B5EF4-FFF2-40B4-BE49-F238E27FC236}">
                      <a16:creationId xmlns:a16="http://schemas.microsoft.com/office/drawing/2014/main" id="{E86D95D8-1554-0150-6E76-53F12DC3327A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19" name="直线箭头连接符 418">
            <a:extLst>
              <a:ext uri="{FF2B5EF4-FFF2-40B4-BE49-F238E27FC236}">
                <a16:creationId xmlns:a16="http://schemas.microsoft.com/office/drawing/2014/main" id="{CA4F5BCC-0050-6DEF-968C-584287AF8CD1}"/>
              </a:ext>
            </a:extLst>
          </p:cNvPr>
          <p:cNvCxnSpPr>
            <a:cxnSpLocks/>
          </p:cNvCxnSpPr>
          <p:nvPr/>
        </p:nvCxnSpPr>
        <p:spPr>
          <a:xfrm flipV="1">
            <a:off x="3692602" y="239446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0" name="组合 419">
            <a:extLst>
              <a:ext uri="{FF2B5EF4-FFF2-40B4-BE49-F238E27FC236}">
                <a16:creationId xmlns:a16="http://schemas.microsoft.com/office/drawing/2014/main" id="{506D80DB-DF8C-D5CA-701A-2BA086EAECD1}"/>
              </a:ext>
            </a:extLst>
          </p:cNvPr>
          <p:cNvGrpSpPr/>
          <p:nvPr/>
        </p:nvGrpSpPr>
        <p:grpSpPr>
          <a:xfrm>
            <a:off x="3718176" y="2651224"/>
            <a:ext cx="77019" cy="433548"/>
            <a:chOff x="3790969" y="4956973"/>
            <a:chExt cx="77019" cy="433548"/>
          </a:xfrm>
        </p:grpSpPr>
        <p:sp>
          <p:nvSpPr>
            <p:cNvPr id="421" name="矩形 420">
              <a:extLst>
                <a:ext uri="{FF2B5EF4-FFF2-40B4-BE49-F238E27FC236}">
                  <a16:creationId xmlns:a16="http://schemas.microsoft.com/office/drawing/2014/main" id="{525DB0E5-7106-4574-1627-2D6C0F91A9F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2" name="矩形 421">
              <a:extLst>
                <a:ext uri="{FF2B5EF4-FFF2-40B4-BE49-F238E27FC236}">
                  <a16:creationId xmlns:a16="http://schemas.microsoft.com/office/drawing/2014/main" id="{6B6B9744-DD0D-8EE1-414E-77EC5002C2FD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3" name="组合 422">
              <a:extLst>
                <a:ext uri="{FF2B5EF4-FFF2-40B4-BE49-F238E27FC236}">
                  <a16:creationId xmlns:a16="http://schemas.microsoft.com/office/drawing/2014/main" id="{569EAB58-23A6-F3D3-2DE8-2EB620511C0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24" name="矩形 423">
                <a:extLst>
                  <a:ext uri="{FF2B5EF4-FFF2-40B4-BE49-F238E27FC236}">
                    <a16:creationId xmlns:a16="http://schemas.microsoft.com/office/drawing/2014/main" id="{599AEBD3-1B02-3A1A-94A0-06E7494F5704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5" name="矩形 424">
                <a:extLst>
                  <a:ext uri="{FF2B5EF4-FFF2-40B4-BE49-F238E27FC236}">
                    <a16:creationId xmlns:a16="http://schemas.microsoft.com/office/drawing/2014/main" id="{42016936-57A0-6F0C-6984-6C69DEFD2D3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426" name="直线箭头连接符 425">
            <a:extLst>
              <a:ext uri="{FF2B5EF4-FFF2-40B4-BE49-F238E27FC236}">
                <a16:creationId xmlns:a16="http://schemas.microsoft.com/office/drawing/2014/main" id="{1627240E-FCFE-AACE-F272-5F6E83B490F2}"/>
              </a:ext>
            </a:extLst>
          </p:cNvPr>
          <p:cNvCxnSpPr>
            <a:cxnSpLocks/>
          </p:cNvCxnSpPr>
          <p:nvPr/>
        </p:nvCxnSpPr>
        <p:spPr>
          <a:xfrm flipV="1">
            <a:off x="3643157" y="330947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7" name="组合 426">
            <a:extLst>
              <a:ext uri="{FF2B5EF4-FFF2-40B4-BE49-F238E27FC236}">
                <a16:creationId xmlns:a16="http://schemas.microsoft.com/office/drawing/2014/main" id="{A031B2AC-D71B-A191-5E25-0D76CA646F6B}"/>
              </a:ext>
            </a:extLst>
          </p:cNvPr>
          <p:cNvGrpSpPr/>
          <p:nvPr/>
        </p:nvGrpSpPr>
        <p:grpSpPr>
          <a:xfrm>
            <a:off x="3712219" y="3609976"/>
            <a:ext cx="77957" cy="443335"/>
            <a:chOff x="6653438" y="4820100"/>
            <a:chExt cx="77957" cy="443335"/>
          </a:xfrm>
        </p:grpSpPr>
        <p:sp>
          <p:nvSpPr>
            <p:cNvPr id="428" name="矩形 427">
              <a:extLst>
                <a:ext uri="{FF2B5EF4-FFF2-40B4-BE49-F238E27FC236}">
                  <a16:creationId xmlns:a16="http://schemas.microsoft.com/office/drawing/2014/main" id="{01A31917-6650-5FC1-3AB4-64ED4CCAD1E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2D14570E-0A6A-1A47-2E98-60675B892277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30" name="矩形 429">
                <a:extLst>
                  <a:ext uri="{FF2B5EF4-FFF2-40B4-BE49-F238E27FC236}">
                    <a16:creationId xmlns:a16="http://schemas.microsoft.com/office/drawing/2014/main" id="{7B98BAEF-2D3C-2322-A981-746E43BFCED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31" name="组合 430">
                <a:extLst>
                  <a:ext uri="{FF2B5EF4-FFF2-40B4-BE49-F238E27FC236}">
                    <a16:creationId xmlns:a16="http://schemas.microsoft.com/office/drawing/2014/main" id="{7D898890-E469-AC34-B568-692C14109C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32" name="矩形 431">
                  <a:extLst>
                    <a:ext uri="{FF2B5EF4-FFF2-40B4-BE49-F238E27FC236}">
                      <a16:creationId xmlns:a16="http://schemas.microsoft.com/office/drawing/2014/main" id="{657069B2-E509-B245-BDDF-4823A7188F0C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33" name="矩形 432">
                  <a:extLst>
                    <a:ext uri="{FF2B5EF4-FFF2-40B4-BE49-F238E27FC236}">
                      <a16:creationId xmlns:a16="http://schemas.microsoft.com/office/drawing/2014/main" id="{AF2C27F7-99DC-6D6A-6D90-0668BEA2C777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36" name="直线箭头连接符 435">
            <a:extLst>
              <a:ext uri="{FF2B5EF4-FFF2-40B4-BE49-F238E27FC236}">
                <a16:creationId xmlns:a16="http://schemas.microsoft.com/office/drawing/2014/main" id="{E4143FE1-FACF-BA98-31C7-E10A296EB1E2}"/>
              </a:ext>
            </a:extLst>
          </p:cNvPr>
          <p:cNvCxnSpPr>
            <a:cxnSpLocks/>
          </p:cNvCxnSpPr>
          <p:nvPr/>
        </p:nvCxnSpPr>
        <p:spPr>
          <a:xfrm flipV="1">
            <a:off x="3669452" y="424022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7" name="组合 436">
            <a:extLst>
              <a:ext uri="{FF2B5EF4-FFF2-40B4-BE49-F238E27FC236}">
                <a16:creationId xmlns:a16="http://schemas.microsoft.com/office/drawing/2014/main" id="{2E24D126-0D79-37BD-E874-1FC497F6B047}"/>
              </a:ext>
            </a:extLst>
          </p:cNvPr>
          <p:cNvGrpSpPr/>
          <p:nvPr/>
        </p:nvGrpSpPr>
        <p:grpSpPr>
          <a:xfrm>
            <a:off x="3730434" y="4523936"/>
            <a:ext cx="76479" cy="454041"/>
            <a:chOff x="6806464" y="2030697"/>
            <a:chExt cx="76479" cy="454041"/>
          </a:xfrm>
        </p:grpSpPr>
        <p:sp>
          <p:nvSpPr>
            <p:cNvPr id="438" name="矩形 437">
              <a:extLst>
                <a:ext uri="{FF2B5EF4-FFF2-40B4-BE49-F238E27FC236}">
                  <a16:creationId xmlns:a16="http://schemas.microsoft.com/office/drawing/2014/main" id="{28FF2163-DF10-FF9F-7AE6-BA2ACFD3BFF7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39" name="组合 438">
              <a:extLst>
                <a:ext uri="{FF2B5EF4-FFF2-40B4-BE49-F238E27FC236}">
                  <a16:creationId xmlns:a16="http://schemas.microsoft.com/office/drawing/2014/main" id="{2844005A-6240-505C-FEFD-5666DD06013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40" name="矩形 439">
                <a:extLst>
                  <a:ext uri="{FF2B5EF4-FFF2-40B4-BE49-F238E27FC236}">
                    <a16:creationId xmlns:a16="http://schemas.microsoft.com/office/drawing/2014/main" id="{8116D0DC-2E09-C35C-45C3-192C02F8003E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41" name="组合 440">
                <a:extLst>
                  <a:ext uri="{FF2B5EF4-FFF2-40B4-BE49-F238E27FC236}">
                    <a16:creationId xmlns:a16="http://schemas.microsoft.com/office/drawing/2014/main" id="{C82B8C16-7BAA-7AC3-627D-1F8487D43A05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42" name="矩形 441">
                  <a:extLst>
                    <a:ext uri="{FF2B5EF4-FFF2-40B4-BE49-F238E27FC236}">
                      <a16:creationId xmlns:a16="http://schemas.microsoft.com/office/drawing/2014/main" id="{2C6F9B91-3579-88F2-C313-680D18544CE7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43" name="矩形 442">
                  <a:extLst>
                    <a:ext uri="{FF2B5EF4-FFF2-40B4-BE49-F238E27FC236}">
                      <a16:creationId xmlns:a16="http://schemas.microsoft.com/office/drawing/2014/main" id="{20B126C1-7B14-6CB7-BF8B-FCB50A4C9086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44" name="直线箭头连接符 443">
            <a:extLst>
              <a:ext uri="{FF2B5EF4-FFF2-40B4-BE49-F238E27FC236}">
                <a16:creationId xmlns:a16="http://schemas.microsoft.com/office/drawing/2014/main" id="{4E397DA5-6A85-90A3-A9A5-57186BB0DEDB}"/>
              </a:ext>
            </a:extLst>
          </p:cNvPr>
          <p:cNvCxnSpPr>
            <a:cxnSpLocks/>
          </p:cNvCxnSpPr>
          <p:nvPr/>
        </p:nvCxnSpPr>
        <p:spPr>
          <a:xfrm>
            <a:off x="4001802" y="2402433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5" name="组合 444">
            <a:extLst>
              <a:ext uri="{FF2B5EF4-FFF2-40B4-BE49-F238E27FC236}">
                <a16:creationId xmlns:a16="http://schemas.microsoft.com/office/drawing/2014/main" id="{709521C8-2626-8FBA-014B-891761325907}"/>
              </a:ext>
            </a:extLst>
          </p:cNvPr>
          <p:cNvGrpSpPr/>
          <p:nvPr/>
        </p:nvGrpSpPr>
        <p:grpSpPr>
          <a:xfrm>
            <a:off x="4004261" y="2643746"/>
            <a:ext cx="75462" cy="435712"/>
            <a:chOff x="6178758" y="2957438"/>
            <a:chExt cx="75462" cy="435712"/>
          </a:xfrm>
        </p:grpSpPr>
        <p:sp>
          <p:nvSpPr>
            <p:cNvPr id="446" name="矩形 445">
              <a:extLst>
                <a:ext uri="{FF2B5EF4-FFF2-40B4-BE49-F238E27FC236}">
                  <a16:creationId xmlns:a16="http://schemas.microsoft.com/office/drawing/2014/main" id="{F6AFCB1C-73D5-FD62-4B44-B384D3F8C15D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7" name="矩形 446">
              <a:extLst>
                <a:ext uri="{FF2B5EF4-FFF2-40B4-BE49-F238E27FC236}">
                  <a16:creationId xmlns:a16="http://schemas.microsoft.com/office/drawing/2014/main" id="{9098951F-DC37-A4B4-E40B-CD67BF5AC168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48" name="组合 447">
              <a:extLst>
                <a:ext uri="{FF2B5EF4-FFF2-40B4-BE49-F238E27FC236}">
                  <a16:creationId xmlns:a16="http://schemas.microsoft.com/office/drawing/2014/main" id="{A6ECC2E0-58E0-A6F5-F684-A3127FF9439D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49" name="矩形 448">
                <a:extLst>
                  <a:ext uri="{FF2B5EF4-FFF2-40B4-BE49-F238E27FC236}">
                    <a16:creationId xmlns:a16="http://schemas.microsoft.com/office/drawing/2014/main" id="{A3680747-9F52-7746-9531-00C843E9A901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50" name="矩形 449">
                <a:extLst>
                  <a:ext uri="{FF2B5EF4-FFF2-40B4-BE49-F238E27FC236}">
                    <a16:creationId xmlns:a16="http://schemas.microsoft.com/office/drawing/2014/main" id="{520A72BC-6BB9-EE80-BD92-C775EB583472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451" name="矩形 450">
            <a:extLst>
              <a:ext uri="{FF2B5EF4-FFF2-40B4-BE49-F238E27FC236}">
                <a16:creationId xmlns:a16="http://schemas.microsoft.com/office/drawing/2014/main" id="{2DC38ADE-3B63-75CB-5E77-543CA8F4F261}"/>
              </a:ext>
            </a:extLst>
          </p:cNvPr>
          <p:cNvSpPr/>
          <p:nvPr/>
        </p:nvSpPr>
        <p:spPr>
          <a:xfrm>
            <a:off x="4448944" y="2170777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2" name="组合 451">
            <a:extLst>
              <a:ext uri="{FF2B5EF4-FFF2-40B4-BE49-F238E27FC236}">
                <a16:creationId xmlns:a16="http://schemas.microsoft.com/office/drawing/2014/main" id="{8D00E054-D541-9269-6A3F-AA8B9DF0F31C}"/>
              </a:ext>
            </a:extLst>
          </p:cNvPr>
          <p:cNvGrpSpPr/>
          <p:nvPr/>
        </p:nvGrpSpPr>
        <p:grpSpPr>
          <a:xfrm>
            <a:off x="4496849" y="2221653"/>
            <a:ext cx="541212" cy="3130364"/>
            <a:chOff x="1189374" y="2221417"/>
            <a:chExt cx="541212" cy="3130364"/>
          </a:xfrm>
        </p:grpSpPr>
        <p:grpSp>
          <p:nvGrpSpPr>
            <p:cNvPr id="453" name="组合 452">
              <a:extLst>
                <a:ext uri="{FF2B5EF4-FFF2-40B4-BE49-F238E27FC236}">
                  <a16:creationId xmlns:a16="http://schemas.microsoft.com/office/drawing/2014/main" id="{170D23B8-F921-2A8C-A289-4A9711A1E123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474" name="矩形 473">
                <a:extLst>
                  <a:ext uri="{FF2B5EF4-FFF2-40B4-BE49-F238E27FC236}">
                    <a16:creationId xmlns:a16="http://schemas.microsoft.com/office/drawing/2014/main" id="{A0952090-66CD-5A2D-464E-54286288507D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75" name="矩形 474">
                <a:extLst>
                  <a:ext uri="{FF2B5EF4-FFF2-40B4-BE49-F238E27FC236}">
                    <a16:creationId xmlns:a16="http://schemas.microsoft.com/office/drawing/2014/main" id="{5D099101-27ED-9873-ABEF-81704F9C8549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76" name="组合 475">
                <a:extLst>
                  <a:ext uri="{FF2B5EF4-FFF2-40B4-BE49-F238E27FC236}">
                    <a16:creationId xmlns:a16="http://schemas.microsoft.com/office/drawing/2014/main" id="{9F6A6FBC-E8F8-A57D-9AAD-E520BD73E893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477" name="矩形 476">
                  <a:extLst>
                    <a:ext uri="{FF2B5EF4-FFF2-40B4-BE49-F238E27FC236}">
                      <a16:creationId xmlns:a16="http://schemas.microsoft.com/office/drawing/2014/main" id="{2523D6BD-15A3-7A20-026F-0C62995C8B19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8" name="矩形 477">
                  <a:extLst>
                    <a:ext uri="{FF2B5EF4-FFF2-40B4-BE49-F238E27FC236}">
                      <a16:creationId xmlns:a16="http://schemas.microsoft.com/office/drawing/2014/main" id="{EF75F1EA-DAAB-EF70-7930-4CA0837388F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4" name="组合 453">
              <a:extLst>
                <a:ext uri="{FF2B5EF4-FFF2-40B4-BE49-F238E27FC236}">
                  <a16:creationId xmlns:a16="http://schemas.microsoft.com/office/drawing/2014/main" id="{054C71F1-47F3-45BA-A29C-CF37624727EC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468" name="矩形 467">
                <a:extLst>
                  <a:ext uri="{FF2B5EF4-FFF2-40B4-BE49-F238E27FC236}">
                    <a16:creationId xmlns:a16="http://schemas.microsoft.com/office/drawing/2014/main" id="{87363A57-E8B7-150E-C847-A1E1EA05A400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9" name="组合 468">
                <a:extLst>
                  <a:ext uri="{FF2B5EF4-FFF2-40B4-BE49-F238E27FC236}">
                    <a16:creationId xmlns:a16="http://schemas.microsoft.com/office/drawing/2014/main" id="{FFB547EC-5AF1-D450-16AE-93844880D9C6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470" name="矩形 469">
                  <a:extLst>
                    <a:ext uri="{FF2B5EF4-FFF2-40B4-BE49-F238E27FC236}">
                      <a16:creationId xmlns:a16="http://schemas.microsoft.com/office/drawing/2014/main" id="{3591788D-DAD8-BAAD-A07F-23C3DE4809F7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71" name="组合 470">
                  <a:extLst>
                    <a:ext uri="{FF2B5EF4-FFF2-40B4-BE49-F238E27FC236}">
                      <a16:creationId xmlns:a16="http://schemas.microsoft.com/office/drawing/2014/main" id="{7AC268F8-DE75-6AE0-633F-11CBAA6477DF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472" name="矩形 471">
                    <a:extLst>
                      <a:ext uri="{FF2B5EF4-FFF2-40B4-BE49-F238E27FC236}">
                        <a16:creationId xmlns:a16="http://schemas.microsoft.com/office/drawing/2014/main" id="{443E74C1-8B15-6BCD-E5A0-C26173F7B9B8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73" name="矩形 472">
                    <a:extLst>
                      <a:ext uri="{FF2B5EF4-FFF2-40B4-BE49-F238E27FC236}">
                        <a16:creationId xmlns:a16="http://schemas.microsoft.com/office/drawing/2014/main" id="{2825F48A-B488-BEB2-BC9E-CFCAF85D018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8392EEE9-AD22-5CA5-3A72-1F9F00DC0332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463" name="矩形 462">
                <a:extLst>
                  <a:ext uri="{FF2B5EF4-FFF2-40B4-BE49-F238E27FC236}">
                    <a16:creationId xmlns:a16="http://schemas.microsoft.com/office/drawing/2014/main" id="{5AA5E308-F0DE-BB64-22EB-92BD92BCFDD4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64" name="矩形 463">
                <a:extLst>
                  <a:ext uri="{FF2B5EF4-FFF2-40B4-BE49-F238E27FC236}">
                    <a16:creationId xmlns:a16="http://schemas.microsoft.com/office/drawing/2014/main" id="{B65A03F8-5D8D-FB39-2E1D-32C0EE2BC8C2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5" name="组合 464">
                <a:extLst>
                  <a:ext uri="{FF2B5EF4-FFF2-40B4-BE49-F238E27FC236}">
                    <a16:creationId xmlns:a16="http://schemas.microsoft.com/office/drawing/2014/main" id="{D872ACA2-BA91-C78F-7502-2BCA4123D273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466" name="矩形 465">
                  <a:extLst>
                    <a:ext uri="{FF2B5EF4-FFF2-40B4-BE49-F238E27FC236}">
                      <a16:creationId xmlns:a16="http://schemas.microsoft.com/office/drawing/2014/main" id="{726CA7B8-1B5E-2D33-1A77-64073B8FB48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67" name="矩形 466">
                  <a:extLst>
                    <a:ext uri="{FF2B5EF4-FFF2-40B4-BE49-F238E27FC236}">
                      <a16:creationId xmlns:a16="http://schemas.microsoft.com/office/drawing/2014/main" id="{CEF59357-F5CC-EF2E-BBFA-A7C5A25805B6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6" name="组合 455">
              <a:extLst>
                <a:ext uri="{FF2B5EF4-FFF2-40B4-BE49-F238E27FC236}">
                  <a16:creationId xmlns:a16="http://schemas.microsoft.com/office/drawing/2014/main" id="{E957C3AF-FB8A-FCE2-7F99-543EC52C0663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457" name="矩形 456">
                <a:extLst>
                  <a:ext uri="{FF2B5EF4-FFF2-40B4-BE49-F238E27FC236}">
                    <a16:creationId xmlns:a16="http://schemas.microsoft.com/office/drawing/2014/main" id="{2D189358-6D5A-F04C-80F4-79AF535984B6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58" name="组合 457">
                <a:extLst>
                  <a:ext uri="{FF2B5EF4-FFF2-40B4-BE49-F238E27FC236}">
                    <a16:creationId xmlns:a16="http://schemas.microsoft.com/office/drawing/2014/main" id="{C6AEDAB6-2B67-D56D-2863-EE5B7DBF4FB8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459" name="矩形 458">
                  <a:extLst>
                    <a:ext uri="{FF2B5EF4-FFF2-40B4-BE49-F238E27FC236}">
                      <a16:creationId xmlns:a16="http://schemas.microsoft.com/office/drawing/2014/main" id="{21AB36FB-398C-11FE-0695-D5365E82954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60" name="组合 459">
                  <a:extLst>
                    <a:ext uri="{FF2B5EF4-FFF2-40B4-BE49-F238E27FC236}">
                      <a16:creationId xmlns:a16="http://schemas.microsoft.com/office/drawing/2014/main" id="{EC653202-98B5-A0A4-E368-C9257C082A4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461" name="矩形 460">
                    <a:extLst>
                      <a:ext uri="{FF2B5EF4-FFF2-40B4-BE49-F238E27FC236}">
                        <a16:creationId xmlns:a16="http://schemas.microsoft.com/office/drawing/2014/main" id="{449390CF-79AD-BF93-C9D6-15B1BCDE7E8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62" name="矩形 461">
                    <a:extLst>
                      <a:ext uri="{FF2B5EF4-FFF2-40B4-BE49-F238E27FC236}">
                        <a16:creationId xmlns:a16="http://schemas.microsoft.com/office/drawing/2014/main" id="{970F0375-5960-3217-1F37-D5AE82EA0CA6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479" name="组合 478">
            <a:extLst>
              <a:ext uri="{FF2B5EF4-FFF2-40B4-BE49-F238E27FC236}">
                <a16:creationId xmlns:a16="http://schemas.microsoft.com/office/drawing/2014/main" id="{ECC36FE8-C0F8-4970-4746-6ADE32BEA67D}"/>
              </a:ext>
            </a:extLst>
          </p:cNvPr>
          <p:cNvGrpSpPr/>
          <p:nvPr/>
        </p:nvGrpSpPr>
        <p:grpSpPr>
          <a:xfrm>
            <a:off x="4848892" y="4052880"/>
            <a:ext cx="77957" cy="443335"/>
            <a:chOff x="6653438" y="4820100"/>
            <a:chExt cx="77957" cy="443335"/>
          </a:xfrm>
        </p:grpSpPr>
        <p:sp>
          <p:nvSpPr>
            <p:cNvPr id="480" name="矩形 479">
              <a:extLst>
                <a:ext uri="{FF2B5EF4-FFF2-40B4-BE49-F238E27FC236}">
                  <a16:creationId xmlns:a16="http://schemas.microsoft.com/office/drawing/2014/main" id="{BED2B1D3-FAA0-2741-9690-27FEC1510F1F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77BE42AB-CCD9-A2C4-F560-5DFE58179A8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82" name="矩形 481">
                <a:extLst>
                  <a:ext uri="{FF2B5EF4-FFF2-40B4-BE49-F238E27FC236}">
                    <a16:creationId xmlns:a16="http://schemas.microsoft.com/office/drawing/2014/main" id="{07446F81-8B92-5219-53C1-710580E2CB30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83" name="组合 482">
                <a:extLst>
                  <a:ext uri="{FF2B5EF4-FFF2-40B4-BE49-F238E27FC236}">
                    <a16:creationId xmlns:a16="http://schemas.microsoft.com/office/drawing/2014/main" id="{BA561DD7-0843-0639-1565-F5E3191F96E3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84" name="矩形 483">
                  <a:extLst>
                    <a:ext uri="{FF2B5EF4-FFF2-40B4-BE49-F238E27FC236}">
                      <a16:creationId xmlns:a16="http://schemas.microsoft.com/office/drawing/2014/main" id="{4B3CEC97-ABFD-5931-0899-2AFE4520BF6D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5" name="矩形 484">
                  <a:extLst>
                    <a:ext uri="{FF2B5EF4-FFF2-40B4-BE49-F238E27FC236}">
                      <a16:creationId xmlns:a16="http://schemas.microsoft.com/office/drawing/2014/main" id="{92D0DC1D-3E0F-0EE7-976C-3B7EAE9A3D36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86" name="组合 485">
            <a:extLst>
              <a:ext uri="{FF2B5EF4-FFF2-40B4-BE49-F238E27FC236}">
                <a16:creationId xmlns:a16="http://schemas.microsoft.com/office/drawing/2014/main" id="{5906A14C-4B52-F52F-E151-E1C1E04166EF}"/>
              </a:ext>
            </a:extLst>
          </p:cNvPr>
          <p:cNvGrpSpPr/>
          <p:nvPr/>
        </p:nvGrpSpPr>
        <p:grpSpPr>
          <a:xfrm>
            <a:off x="4490097" y="2254620"/>
            <a:ext cx="75462" cy="435712"/>
            <a:chOff x="6178758" y="2957438"/>
            <a:chExt cx="75462" cy="435712"/>
          </a:xfrm>
        </p:grpSpPr>
        <p:sp>
          <p:nvSpPr>
            <p:cNvPr id="487" name="矩形 486">
              <a:extLst>
                <a:ext uri="{FF2B5EF4-FFF2-40B4-BE49-F238E27FC236}">
                  <a16:creationId xmlns:a16="http://schemas.microsoft.com/office/drawing/2014/main" id="{B5840D3C-5F7D-0D91-50AC-8842ED82931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8" name="矩形 487">
              <a:extLst>
                <a:ext uri="{FF2B5EF4-FFF2-40B4-BE49-F238E27FC236}">
                  <a16:creationId xmlns:a16="http://schemas.microsoft.com/office/drawing/2014/main" id="{CCEC80C5-7A5E-14C4-06F0-E36C9C0FE70E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9" name="组合 488">
              <a:extLst>
                <a:ext uri="{FF2B5EF4-FFF2-40B4-BE49-F238E27FC236}">
                  <a16:creationId xmlns:a16="http://schemas.microsoft.com/office/drawing/2014/main" id="{09A03BC7-0781-B020-EEDB-E0D607D7F0F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90" name="矩形 489">
                <a:extLst>
                  <a:ext uri="{FF2B5EF4-FFF2-40B4-BE49-F238E27FC236}">
                    <a16:creationId xmlns:a16="http://schemas.microsoft.com/office/drawing/2014/main" id="{977CEF6D-FD59-2C24-0D63-262ECF87AB65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1" name="矩形 490">
                <a:extLst>
                  <a:ext uri="{FF2B5EF4-FFF2-40B4-BE49-F238E27FC236}">
                    <a16:creationId xmlns:a16="http://schemas.microsoft.com/office/drawing/2014/main" id="{C6B4F4AE-5D41-AD7C-3069-4EDFB144C1B0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2" name="组合 491">
            <a:extLst>
              <a:ext uri="{FF2B5EF4-FFF2-40B4-BE49-F238E27FC236}">
                <a16:creationId xmlns:a16="http://schemas.microsoft.com/office/drawing/2014/main" id="{75DAA691-5DC7-7ACF-7CF1-B84590045111}"/>
              </a:ext>
            </a:extLst>
          </p:cNvPr>
          <p:cNvGrpSpPr/>
          <p:nvPr/>
        </p:nvGrpSpPr>
        <p:grpSpPr>
          <a:xfrm>
            <a:off x="4654536" y="2988192"/>
            <a:ext cx="77019" cy="433548"/>
            <a:chOff x="3790969" y="4956973"/>
            <a:chExt cx="77019" cy="433548"/>
          </a:xfrm>
        </p:grpSpPr>
        <p:sp>
          <p:nvSpPr>
            <p:cNvPr id="493" name="矩形 492">
              <a:extLst>
                <a:ext uri="{FF2B5EF4-FFF2-40B4-BE49-F238E27FC236}">
                  <a16:creationId xmlns:a16="http://schemas.microsoft.com/office/drawing/2014/main" id="{6FB6FA8C-9E57-DCAD-AEEA-50B345228C56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4" name="矩形 493">
              <a:extLst>
                <a:ext uri="{FF2B5EF4-FFF2-40B4-BE49-F238E27FC236}">
                  <a16:creationId xmlns:a16="http://schemas.microsoft.com/office/drawing/2014/main" id="{07EAF390-9B1B-293D-DEA1-022A3E134BE0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95" name="组合 494">
              <a:extLst>
                <a:ext uri="{FF2B5EF4-FFF2-40B4-BE49-F238E27FC236}">
                  <a16:creationId xmlns:a16="http://schemas.microsoft.com/office/drawing/2014/main" id="{F84D485C-25D3-82E9-11AD-B0993157248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96" name="矩形 495">
                <a:extLst>
                  <a:ext uri="{FF2B5EF4-FFF2-40B4-BE49-F238E27FC236}">
                    <a16:creationId xmlns:a16="http://schemas.microsoft.com/office/drawing/2014/main" id="{C1E4EC97-6BB6-740D-9ABC-82E064490372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7" name="矩形 496">
                <a:extLst>
                  <a:ext uri="{FF2B5EF4-FFF2-40B4-BE49-F238E27FC236}">
                    <a16:creationId xmlns:a16="http://schemas.microsoft.com/office/drawing/2014/main" id="{060B7EC9-55BA-ED97-24E1-6530688F3512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8" name="组合 497">
            <a:extLst>
              <a:ext uri="{FF2B5EF4-FFF2-40B4-BE49-F238E27FC236}">
                <a16:creationId xmlns:a16="http://schemas.microsoft.com/office/drawing/2014/main" id="{AD74BCD5-EC1B-41E4-5F10-B5549E75F0F3}"/>
              </a:ext>
            </a:extLst>
          </p:cNvPr>
          <p:cNvGrpSpPr/>
          <p:nvPr/>
        </p:nvGrpSpPr>
        <p:grpSpPr>
          <a:xfrm>
            <a:off x="4990176" y="4907440"/>
            <a:ext cx="76479" cy="454041"/>
            <a:chOff x="6806464" y="2030697"/>
            <a:chExt cx="76479" cy="454041"/>
          </a:xfrm>
        </p:grpSpPr>
        <p:sp>
          <p:nvSpPr>
            <p:cNvPr id="499" name="矩形 498">
              <a:extLst>
                <a:ext uri="{FF2B5EF4-FFF2-40B4-BE49-F238E27FC236}">
                  <a16:creationId xmlns:a16="http://schemas.microsoft.com/office/drawing/2014/main" id="{7B8BBC30-DC88-5FA5-3938-0DB35C8E7BC1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0" name="组合 499">
              <a:extLst>
                <a:ext uri="{FF2B5EF4-FFF2-40B4-BE49-F238E27FC236}">
                  <a16:creationId xmlns:a16="http://schemas.microsoft.com/office/drawing/2014/main" id="{06215FEB-B300-E119-3D3F-0E966EB3CF2D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01" name="矩形 500">
                <a:extLst>
                  <a:ext uri="{FF2B5EF4-FFF2-40B4-BE49-F238E27FC236}">
                    <a16:creationId xmlns:a16="http://schemas.microsoft.com/office/drawing/2014/main" id="{235AD02C-3B38-3944-E790-484492F0002D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02" name="组合 501">
                <a:extLst>
                  <a:ext uri="{FF2B5EF4-FFF2-40B4-BE49-F238E27FC236}">
                    <a16:creationId xmlns:a16="http://schemas.microsoft.com/office/drawing/2014/main" id="{A58756C2-A397-E992-1C0F-CED94C287AEA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03" name="矩形 502">
                  <a:extLst>
                    <a:ext uri="{FF2B5EF4-FFF2-40B4-BE49-F238E27FC236}">
                      <a16:creationId xmlns:a16="http://schemas.microsoft.com/office/drawing/2014/main" id="{A6263A6B-34D5-3B29-CACE-D16F78CFAD4A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04" name="矩形 503">
                  <a:extLst>
                    <a:ext uri="{FF2B5EF4-FFF2-40B4-BE49-F238E27FC236}">
                      <a16:creationId xmlns:a16="http://schemas.microsoft.com/office/drawing/2014/main" id="{3322373F-63BB-0DB1-3EF0-13B7B60EB4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05" name="组合 504">
            <a:extLst>
              <a:ext uri="{FF2B5EF4-FFF2-40B4-BE49-F238E27FC236}">
                <a16:creationId xmlns:a16="http://schemas.microsoft.com/office/drawing/2014/main" id="{5D457DB7-8746-ECE0-AF41-CA10FB56CFE9}"/>
              </a:ext>
            </a:extLst>
          </p:cNvPr>
          <p:cNvGrpSpPr/>
          <p:nvPr/>
        </p:nvGrpSpPr>
        <p:grpSpPr>
          <a:xfrm>
            <a:off x="4647030" y="2267236"/>
            <a:ext cx="77019" cy="433548"/>
            <a:chOff x="3790969" y="4956973"/>
            <a:chExt cx="77019" cy="433548"/>
          </a:xfrm>
        </p:grpSpPr>
        <p:sp>
          <p:nvSpPr>
            <p:cNvPr id="506" name="矩形 505">
              <a:extLst>
                <a:ext uri="{FF2B5EF4-FFF2-40B4-BE49-F238E27FC236}">
                  <a16:creationId xmlns:a16="http://schemas.microsoft.com/office/drawing/2014/main" id="{E817B6AA-69FA-48A8-89D4-C68165FC9F0F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7" name="矩形 506">
              <a:extLst>
                <a:ext uri="{FF2B5EF4-FFF2-40B4-BE49-F238E27FC236}">
                  <a16:creationId xmlns:a16="http://schemas.microsoft.com/office/drawing/2014/main" id="{B7613273-F37F-C099-5493-BBD34D99688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8" name="组合 507">
              <a:extLst>
                <a:ext uri="{FF2B5EF4-FFF2-40B4-BE49-F238E27FC236}">
                  <a16:creationId xmlns:a16="http://schemas.microsoft.com/office/drawing/2014/main" id="{ECC6E0DA-8304-8E13-14C1-FA54B0D6E01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09" name="矩形 508">
                <a:extLst>
                  <a:ext uri="{FF2B5EF4-FFF2-40B4-BE49-F238E27FC236}">
                    <a16:creationId xmlns:a16="http://schemas.microsoft.com/office/drawing/2014/main" id="{51B30808-98C4-F6EE-B5A3-D7243CBBA73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10" name="矩形 509">
                <a:extLst>
                  <a:ext uri="{FF2B5EF4-FFF2-40B4-BE49-F238E27FC236}">
                    <a16:creationId xmlns:a16="http://schemas.microsoft.com/office/drawing/2014/main" id="{50FC5F2C-8EC4-A88E-3DAC-8D6E526613E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1" name="组合 510">
            <a:extLst>
              <a:ext uri="{FF2B5EF4-FFF2-40B4-BE49-F238E27FC236}">
                <a16:creationId xmlns:a16="http://schemas.microsoft.com/office/drawing/2014/main" id="{948C121E-4556-A042-0C39-807CF14AE855}"/>
              </a:ext>
            </a:extLst>
          </p:cNvPr>
          <p:cNvGrpSpPr/>
          <p:nvPr/>
        </p:nvGrpSpPr>
        <p:grpSpPr>
          <a:xfrm>
            <a:off x="4831309" y="2984722"/>
            <a:ext cx="77957" cy="443335"/>
            <a:chOff x="6653438" y="4820100"/>
            <a:chExt cx="77957" cy="443335"/>
          </a:xfrm>
        </p:grpSpPr>
        <p:sp>
          <p:nvSpPr>
            <p:cNvPr id="512" name="矩形 511">
              <a:extLst>
                <a:ext uri="{FF2B5EF4-FFF2-40B4-BE49-F238E27FC236}">
                  <a16:creationId xmlns:a16="http://schemas.microsoft.com/office/drawing/2014/main" id="{724770F2-DB53-370D-647C-5CD69DD388B4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13" name="组合 512">
              <a:extLst>
                <a:ext uri="{FF2B5EF4-FFF2-40B4-BE49-F238E27FC236}">
                  <a16:creationId xmlns:a16="http://schemas.microsoft.com/office/drawing/2014/main" id="{D4756586-48DD-0FEA-CBA4-3081755B086A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14" name="矩形 513">
                <a:extLst>
                  <a:ext uri="{FF2B5EF4-FFF2-40B4-BE49-F238E27FC236}">
                    <a16:creationId xmlns:a16="http://schemas.microsoft.com/office/drawing/2014/main" id="{857EA71B-CD0C-DD86-6E0E-BEF4E092680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15" name="组合 514">
                <a:extLst>
                  <a:ext uri="{FF2B5EF4-FFF2-40B4-BE49-F238E27FC236}">
                    <a16:creationId xmlns:a16="http://schemas.microsoft.com/office/drawing/2014/main" id="{AE6425A9-5FCF-CFFB-04C8-53CCFDAC70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16" name="矩形 515">
                  <a:extLst>
                    <a:ext uri="{FF2B5EF4-FFF2-40B4-BE49-F238E27FC236}">
                      <a16:creationId xmlns:a16="http://schemas.microsoft.com/office/drawing/2014/main" id="{B0121B5C-DADD-EF63-E2D5-E51B72E2C643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17" name="矩形 516">
                  <a:extLst>
                    <a:ext uri="{FF2B5EF4-FFF2-40B4-BE49-F238E27FC236}">
                      <a16:creationId xmlns:a16="http://schemas.microsoft.com/office/drawing/2014/main" id="{50208E44-4C95-EA8B-300F-80DA964A3610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18" name="组合 517">
            <a:extLst>
              <a:ext uri="{FF2B5EF4-FFF2-40B4-BE49-F238E27FC236}">
                <a16:creationId xmlns:a16="http://schemas.microsoft.com/office/drawing/2014/main" id="{8FA62E49-001D-5406-2B56-245907088902}"/>
              </a:ext>
            </a:extLst>
          </p:cNvPr>
          <p:cNvGrpSpPr/>
          <p:nvPr/>
        </p:nvGrpSpPr>
        <p:grpSpPr>
          <a:xfrm>
            <a:off x="4997582" y="4045341"/>
            <a:ext cx="76479" cy="454041"/>
            <a:chOff x="6806464" y="2030697"/>
            <a:chExt cx="76479" cy="454041"/>
          </a:xfrm>
        </p:grpSpPr>
        <p:sp>
          <p:nvSpPr>
            <p:cNvPr id="519" name="矩形 518">
              <a:extLst>
                <a:ext uri="{FF2B5EF4-FFF2-40B4-BE49-F238E27FC236}">
                  <a16:creationId xmlns:a16="http://schemas.microsoft.com/office/drawing/2014/main" id="{BEFAD0DB-5966-0DC0-37FC-CD59315DB41C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0" name="组合 519">
              <a:extLst>
                <a:ext uri="{FF2B5EF4-FFF2-40B4-BE49-F238E27FC236}">
                  <a16:creationId xmlns:a16="http://schemas.microsoft.com/office/drawing/2014/main" id="{3A2C4E32-6802-BB20-6F3D-5BB9B062D610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21" name="矩形 520">
                <a:extLst>
                  <a:ext uri="{FF2B5EF4-FFF2-40B4-BE49-F238E27FC236}">
                    <a16:creationId xmlns:a16="http://schemas.microsoft.com/office/drawing/2014/main" id="{195599F9-8005-1F62-6CA0-B8A061E2AABF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22" name="组合 521">
                <a:extLst>
                  <a:ext uri="{FF2B5EF4-FFF2-40B4-BE49-F238E27FC236}">
                    <a16:creationId xmlns:a16="http://schemas.microsoft.com/office/drawing/2014/main" id="{9864B3F7-9049-60E5-FEB7-D2FAF923F939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23" name="矩形 522">
                  <a:extLst>
                    <a:ext uri="{FF2B5EF4-FFF2-40B4-BE49-F238E27FC236}">
                      <a16:creationId xmlns:a16="http://schemas.microsoft.com/office/drawing/2014/main" id="{0F34A1CD-496D-2E28-E08D-F92444B5CA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4" name="矩形 523">
                  <a:extLst>
                    <a:ext uri="{FF2B5EF4-FFF2-40B4-BE49-F238E27FC236}">
                      <a16:creationId xmlns:a16="http://schemas.microsoft.com/office/drawing/2014/main" id="{08982BAA-D742-96AB-DD33-F4E75058F68C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25" name="组合 524">
            <a:extLst>
              <a:ext uri="{FF2B5EF4-FFF2-40B4-BE49-F238E27FC236}">
                <a16:creationId xmlns:a16="http://schemas.microsoft.com/office/drawing/2014/main" id="{0BC1E0E8-1748-8F50-3C9D-D27D010D1823}"/>
              </a:ext>
            </a:extLst>
          </p:cNvPr>
          <p:cNvGrpSpPr/>
          <p:nvPr/>
        </p:nvGrpSpPr>
        <p:grpSpPr>
          <a:xfrm>
            <a:off x="4493387" y="4907440"/>
            <a:ext cx="75462" cy="435712"/>
            <a:chOff x="6178758" y="2957438"/>
            <a:chExt cx="75462" cy="435712"/>
          </a:xfrm>
        </p:grpSpPr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49CFCA67-5D0F-7ED1-DEF7-17DB0D5D93F2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06B934CB-EF30-C078-2742-2C2752A1A37B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8" name="组合 527">
              <a:extLst>
                <a:ext uri="{FF2B5EF4-FFF2-40B4-BE49-F238E27FC236}">
                  <a16:creationId xmlns:a16="http://schemas.microsoft.com/office/drawing/2014/main" id="{7FE745BE-E244-FDA7-555A-9F9CB0898EDC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29" name="矩形 528">
                <a:extLst>
                  <a:ext uri="{FF2B5EF4-FFF2-40B4-BE49-F238E27FC236}">
                    <a16:creationId xmlns:a16="http://schemas.microsoft.com/office/drawing/2014/main" id="{B7875678-A4B3-0FDF-DB13-FBCB1EE56D76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0" name="矩形 529">
                <a:extLst>
                  <a:ext uri="{FF2B5EF4-FFF2-40B4-BE49-F238E27FC236}">
                    <a16:creationId xmlns:a16="http://schemas.microsoft.com/office/drawing/2014/main" id="{F85B74E9-B6C2-4177-9B92-9C0285EAB3BF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531" name="直线箭头连接符 530">
            <a:extLst>
              <a:ext uri="{FF2B5EF4-FFF2-40B4-BE49-F238E27FC236}">
                <a16:creationId xmlns:a16="http://schemas.microsoft.com/office/drawing/2014/main" id="{B5DF8386-744B-FEA5-4A17-0A9A78452543}"/>
              </a:ext>
            </a:extLst>
          </p:cNvPr>
          <p:cNvCxnSpPr>
            <a:cxnSpLocks/>
          </p:cNvCxnSpPr>
          <p:nvPr/>
        </p:nvCxnSpPr>
        <p:spPr>
          <a:xfrm flipV="1">
            <a:off x="5600327" y="239322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直线箭头连接符 537">
            <a:extLst>
              <a:ext uri="{FF2B5EF4-FFF2-40B4-BE49-F238E27FC236}">
                <a16:creationId xmlns:a16="http://schemas.microsoft.com/office/drawing/2014/main" id="{34010BE3-B81C-B690-AC32-F9A04CB3652B}"/>
              </a:ext>
            </a:extLst>
          </p:cNvPr>
          <p:cNvCxnSpPr>
            <a:cxnSpLocks/>
          </p:cNvCxnSpPr>
          <p:nvPr/>
        </p:nvCxnSpPr>
        <p:spPr>
          <a:xfrm flipV="1">
            <a:off x="5615642" y="332379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直线箭头连接符 538">
            <a:extLst>
              <a:ext uri="{FF2B5EF4-FFF2-40B4-BE49-F238E27FC236}">
                <a16:creationId xmlns:a16="http://schemas.microsoft.com/office/drawing/2014/main" id="{D75C4442-1990-CD8E-7420-5D498C0B432B}"/>
              </a:ext>
            </a:extLst>
          </p:cNvPr>
          <p:cNvCxnSpPr>
            <a:cxnSpLocks/>
          </p:cNvCxnSpPr>
          <p:nvPr/>
        </p:nvCxnSpPr>
        <p:spPr>
          <a:xfrm flipV="1">
            <a:off x="5660715" y="424853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0" name="直线箭头连接符 539">
            <a:extLst>
              <a:ext uri="{FF2B5EF4-FFF2-40B4-BE49-F238E27FC236}">
                <a16:creationId xmlns:a16="http://schemas.microsoft.com/office/drawing/2014/main" id="{02EDC7CE-0D48-547D-3A7A-3B1142ADC764}"/>
              </a:ext>
            </a:extLst>
          </p:cNvPr>
          <p:cNvCxnSpPr>
            <a:cxnSpLocks/>
          </p:cNvCxnSpPr>
          <p:nvPr/>
        </p:nvCxnSpPr>
        <p:spPr>
          <a:xfrm>
            <a:off x="5856838" y="2429668"/>
            <a:ext cx="260455" cy="27026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2" name="组合 531">
            <a:extLst>
              <a:ext uri="{FF2B5EF4-FFF2-40B4-BE49-F238E27FC236}">
                <a16:creationId xmlns:a16="http://schemas.microsoft.com/office/drawing/2014/main" id="{A79A4D22-4617-DD45-8E4A-AF5801F2BF82}"/>
              </a:ext>
            </a:extLst>
          </p:cNvPr>
          <p:cNvGrpSpPr/>
          <p:nvPr/>
        </p:nvGrpSpPr>
        <p:grpSpPr>
          <a:xfrm>
            <a:off x="5868363" y="2660825"/>
            <a:ext cx="77019" cy="433548"/>
            <a:chOff x="3790969" y="4956973"/>
            <a:chExt cx="77019" cy="433548"/>
          </a:xfrm>
        </p:grpSpPr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61E5DE28-C4BD-CED4-04F3-E9FB41CAD808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3A6705B1-CBD3-1560-5998-8F06A00A616C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35" name="组合 534">
              <a:extLst>
                <a:ext uri="{FF2B5EF4-FFF2-40B4-BE49-F238E27FC236}">
                  <a16:creationId xmlns:a16="http://schemas.microsoft.com/office/drawing/2014/main" id="{F3FDF2C5-6422-6FA1-DB5C-1DE9515D078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36" name="矩形 535">
                <a:extLst>
                  <a:ext uri="{FF2B5EF4-FFF2-40B4-BE49-F238E27FC236}">
                    <a16:creationId xmlns:a16="http://schemas.microsoft.com/office/drawing/2014/main" id="{949400F2-7BC4-69BC-D81F-DE288DFBC666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7" name="矩形 536">
                <a:extLst>
                  <a:ext uri="{FF2B5EF4-FFF2-40B4-BE49-F238E27FC236}">
                    <a16:creationId xmlns:a16="http://schemas.microsoft.com/office/drawing/2014/main" id="{C8FC4925-F409-1E30-8796-309391A93BF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43" name="组合 542">
            <a:extLst>
              <a:ext uri="{FF2B5EF4-FFF2-40B4-BE49-F238E27FC236}">
                <a16:creationId xmlns:a16="http://schemas.microsoft.com/office/drawing/2014/main" id="{7B10A9E3-E826-3BC0-4F60-67EACBCA9FD5}"/>
              </a:ext>
            </a:extLst>
          </p:cNvPr>
          <p:cNvGrpSpPr/>
          <p:nvPr/>
        </p:nvGrpSpPr>
        <p:grpSpPr>
          <a:xfrm>
            <a:off x="5633554" y="2653258"/>
            <a:ext cx="77957" cy="443335"/>
            <a:chOff x="6653438" y="4820100"/>
            <a:chExt cx="77957" cy="443335"/>
          </a:xfrm>
        </p:grpSpPr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24E93F4-962B-07E2-019A-36AB4905A02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45" name="组合 544">
              <a:extLst>
                <a:ext uri="{FF2B5EF4-FFF2-40B4-BE49-F238E27FC236}">
                  <a16:creationId xmlns:a16="http://schemas.microsoft.com/office/drawing/2014/main" id="{29AB4EA3-8218-D907-6500-DA77D08CF3E2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46" name="矩形 545">
                <a:extLst>
                  <a:ext uri="{FF2B5EF4-FFF2-40B4-BE49-F238E27FC236}">
                    <a16:creationId xmlns:a16="http://schemas.microsoft.com/office/drawing/2014/main" id="{A46F46B9-7698-438C-39E1-3D0E0908B73C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47" name="组合 546">
                <a:extLst>
                  <a:ext uri="{FF2B5EF4-FFF2-40B4-BE49-F238E27FC236}">
                    <a16:creationId xmlns:a16="http://schemas.microsoft.com/office/drawing/2014/main" id="{A5CAC8E8-BD33-317F-D949-D76DA8007B98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48" name="矩形 547">
                  <a:extLst>
                    <a:ext uri="{FF2B5EF4-FFF2-40B4-BE49-F238E27FC236}">
                      <a16:creationId xmlns:a16="http://schemas.microsoft.com/office/drawing/2014/main" id="{C367EB48-56F3-84F1-A339-4847E69962D8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49" name="矩形 548">
                  <a:extLst>
                    <a:ext uri="{FF2B5EF4-FFF2-40B4-BE49-F238E27FC236}">
                      <a16:creationId xmlns:a16="http://schemas.microsoft.com/office/drawing/2014/main" id="{DE9D2AF3-45DC-DB34-B25D-EE606CD050EC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0" name="组合 549">
            <a:extLst>
              <a:ext uri="{FF2B5EF4-FFF2-40B4-BE49-F238E27FC236}">
                <a16:creationId xmlns:a16="http://schemas.microsoft.com/office/drawing/2014/main" id="{CE187DAF-9A87-5759-043A-3C3F03015DEB}"/>
              </a:ext>
            </a:extLst>
          </p:cNvPr>
          <p:cNvGrpSpPr/>
          <p:nvPr/>
        </p:nvGrpSpPr>
        <p:grpSpPr>
          <a:xfrm>
            <a:off x="5640104" y="3556595"/>
            <a:ext cx="76479" cy="454041"/>
            <a:chOff x="6806464" y="2030697"/>
            <a:chExt cx="76479" cy="454041"/>
          </a:xfrm>
        </p:grpSpPr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399865A5-06CD-2CE4-B18C-A43564B72FE9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52" name="组合 551">
              <a:extLst>
                <a:ext uri="{FF2B5EF4-FFF2-40B4-BE49-F238E27FC236}">
                  <a16:creationId xmlns:a16="http://schemas.microsoft.com/office/drawing/2014/main" id="{9635CBE4-CEEC-43D3-39B2-B6AEAAE5819C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53" name="矩形 552">
                <a:extLst>
                  <a:ext uri="{FF2B5EF4-FFF2-40B4-BE49-F238E27FC236}">
                    <a16:creationId xmlns:a16="http://schemas.microsoft.com/office/drawing/2014/main" id="{D3C8258C-9B3B-14F4-C85C-8CF343740F22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54" name="组合 553">
                <a:extLst>
                  <a:ext uri="{FF2B5EF4-FFF2-40B4-BE49-F238E27FC236}">
                    <a16:creationId xmlns:a16="http://schemas.microsoft.com/office/drawing/2014/main" id="{7D4B7F4E-4AFE-1C76-A511-4D11C35F33F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55" name="矩形 554">
                  <a:extLst>
                    <a:ext uri="{FF2B5EF4-FFF2-40B4-BE49-F238E27FC236}">
                      <a16:creationId xmlns:a16="http://schemas.microsoft.com/office/drawing/2014/main" id="{1F583825-CC5D-3968-85BE-6199DFBB4D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56" name="矩形 555">
                  <a:extLst>
                    <a:ext uri="{FF2B5EF4-FFF2-40B4-BE49-F238E27FC236}">
                      <a16:creationId xmlns:a16="http://schemas.microsoft.com/office/drawing/2014/main" id="{654B1F62-B912-0BCA-DA9B-FD756E8AE1B3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7" name="组合 556">
            <a:extLst>
              <a:ext uri="{FF2B5EF4-FFF2-40B4-BE49-F238E27FC236}">
                <a16:creationId xmlns:a16="http://schemas.microsoft.com/office/drawing/2014/main" id="{C82417EB-93A4-81B3-82E8-207AFD2E26D5}"/>
              </a:ext>
            </a:extLst>
          </p:cNvPr>
          <p:cNvGrpSpPr/>
          <p:nvPr/>
        </p:nvGrpSpPr>
        <p:grpSpPr>
          <a:xfrm>
            <a:off x="5667823" y="4554980"/>
            <a:ext cx="75462" cy="435712"/>
            <a:chOff x="6178758" y="2957438"/>
            <a:chExt cx="75462" cy="435712"/>
          </a:xfrm>
        </p:grpSpPr>
        <p:sp>
          <p:nvSpPr>
            <p:cNvPr id="558" name="矩形 557">
              <a:extLst>
                <a:ext uri="{FF2B5EF4-FFF2-40B4-BE49-F238E27FC236}">
                  <a16:creationId xmlns:a16="http://schemas.microsoft.com/office/drawing/2014/main" id="{DC8CFBB5-F7E2-899A-B40E-2E08785FFEFE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9" name="矩形 558">
              <a:extLst>
                <a:ext uri="{FF2B5EF4-FFF2-40B4-BE49-F238E27FC236}">
                  <a16:creationId xmlns:a16="http://schemas.microsoft.com/office/drawing/2014/main" id="{F19EDF2D-AF71-F7F5-FB75-89CF3717FF3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60" name="组合 559">
              <a:extLst>
                <a:ext uri="{FF2B5EF4-FFF2-40B4-BE49-F238E27FC236}">
                  <a16:creationId xmlns:a16="http://schemas.microsoft.com/office/drawing/2014/main" id="{34F02FA5-20B0-6908-DDC6-AE02FBCD6613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61" name="矩形 560">
                <a:extLst>
                  <a:ext uri="{FF2B5EF4-FFF2-40B4-BE49-F238E27FC236}">
                    <a16:creationId xmlns:a16="http://schemas.microsoft.com/office/drawing/2014/main" id="{D666BE48-A214-D399-F077-8B4D6B1C3ED3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2" name="矩形 561">
                <a:extLst>
                  <a:ext uri="{FF2B5EF4-FFF2-40B4-BE49-F238E27FC236}">
                    <a16:creationId xmlns:a16="http://schemas.microsoft.com/office/drawing/2014/main" id="{67863546-460C-3A2E-0DD4-5019CEEB34D3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563" name="矩形 562">
            <a:extLst>
              <a:ext uri="{FF2B5EF4-FFF2-40B4-BE49-F238E27FC236}">
                <a16:creationId xmlns:a16="http://schemas.microsoft.com/office/drawing/2014/main" id="{D00FDF5C-FEE3-D427-E527-F6CAF5CC502E}"/>
              </a:ext>
            </a:extLst>
          </p:cNvPr>
          <p:cNvSpPr/>
          <p:nvPr/>
        </p:nvSpPr>
        <p:spPr>
          <a:xfrm>
            <a:off x="6429498" y="2166650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90" name="组合 589">
            <a:extLst>
              <a:ext uri="{FF2B5EF4-FFF2-40B4-BE49-F238E27FC236}">
                <a16:creationId xmlns:a16="http://schemas.microsoft.com/office/drawing/2014/main" id="{33FAB3D5-FF6F-27E9-A24C-6C6D57CEFFE9}"/>
              </a:ext>
            </a:extLst>
          </p:cNvPr>
          <p:cNvGrpSpPr/>
          <p:nvPr/>
        </p:nvGrpSpPr>
        <p:grpSpPr>
          <a:xfrm>
            <a:off x="6471069" y="2231445"/>
            <a:ext cx="579377" cy="461668"/>
            <a:chOff x="6471069" y="2231445"/>
            <a:chExt cx="579377" cy="461668"/>
          </a:xfrm>
        </p:grpSpPr>
        <p:grpSp>
          <p:nvGrpSpPr>
            <p:cNvPr id="564" name="组合 563">
              <a:extLst>
                <a:ext uri="{FF2B5EF4-FFF2-40B4-BE49-F238E27FC236}">
                  <a16:creationId xmlns:a16="http://schemas.microsoft.com/office/drawing/2014/main" id="{F1E675A1-38FF-1329-A03B-037F892E64D9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565" name="矩形 564">
                <a:extLst>
                  <a:ext uri="{FF2B5EF4-FFF2-40B4-BE49-F238E27FC236}">
                    <a16:creationId xmlns:a16="http://schemas.microsoft.com/office/drawing/2014/main" id="{B9A8E021-2EF7-53FF-81ED-7F553AF93534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6" name="矩形 565">
                <a:extLst>
                  <a:ext uri="{FF2B5EF4-FFF2-40B4-BE49-F238E27FC236}">
                    <a16:creationId xmlns:a16="http://schemas.microsoft.com/office/drawing/2014/main" id="{DEFBEC6B-DF20-D710-4244-EEC8FF1A63F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AAC97802-3A86-13D1-0A26-75787430B58C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568" name="矩形 567">
                  <a:extLst>
                    <a:ext uri="{FF2B5EF4-FFF2-40B4-BE49-F238E27FC236}">
                      <a16:creationId xmlns:a16="http://schemas.microsoft.com/office/drawing/2014/main" id="{3D73A3BB-EE2F-E9F0-AC98-531A26680C7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9" name="矩形 568">
                  <a:extLst>
                    <a:ext uri="{FF2B5EF4-FFF2-40B4-BE49-F238E27FC236}">
                      <a16:creationId xmlns:a16="http://schemas.microsoft.com/office/drawing/2014/main" id="{9CE2DA45-D49B-04F6-3ACE-656550DE3BA5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0" name="组合 569">
              <a:extLst>
                <a:ext uri="{FF2B5EF4-FFF2-40B4-BE49-F238E27FC236}">
                  <a16:creationId xmlns:a16="http://schemas.microsoft.com/office/drawing/2014/main" id="{8588CD08-3383-BE55-99CE-980C459EAA2C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571" name="矩形 570">
                <a:extLst>
                  <a:ext uri="{FF2B5EF4-FFF2-40B4-BE49-F238E27FC236}">
                    <a16:creationId xmlns:a16="http://schemas.microsoft.com/office/drawing/2014/main" id="{6BDAE111-FBE7-BE00-0D58-FA28E0954342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72" name="矩形 571">
                <a:extLst>
                  <a:ext uri="{FF2B5EF4-FFF2-40B4-BE49-F238E27FC236}">
                    <a16:creationId xmlns:a16="http://schemas.microsoft.com/office/drawing/2014/main" id="{F4500F63-CE3B-04C2-14A1-CBBF39F64EFD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3" name="组合 572">
                <a:extLst>
                  <a:ext uri="{FF2B5EF4-FFF2-40B4-BE49-F238E27FC236}">
                    <a16:creationId xmlns:a16="http://schemas.microsoft.com/office/drawing/2014/main" id="{71E7F0AE-99E1-0368-98B2-FED3110ED719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574" name="矩形 573">
                  <a:extLst>
                    <a:ext uri="{FF2B5EF4-FFF2-40B4-BE49-F238E27FC236}">
                      <a16:creationId xmlns:a16="http://schemas.microsoft.com/office/drawing/2014/main" id="{07AE8277-6EF0-AC7E-749C-5F8791B733F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36373170-876D-AC5B-6422-04E5D47C2661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6" name="组合 575">
              <a:extLst>
                <a:ext uri="{FF2B5EF4-FFF2-40B4-BE49-F238E27FC236}">
                  <a16:creationId xmlns:a16="http://schemas.microsoft.com/office/drawing/2014/main" id="{4776EC1A-7D80-4EFA-34DA-F3F65DF66AA4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577" name="矩形 576">
                <a:extLst>
                  <a:ext uri="{FF2B5EF4-FFF2-40B4-BE49-F238E27FC236}">
                    <a16:creationId xmlns:a16="http://schemas.microsoft.com/office/drawing/2014/main" id="{077BD50D-9D4E-B6E0-F5A4-13CDE47631D4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8" name="组合 577">
                <a:extLst>
                  <a:ext uri="{FF2B5EF4-FFF2-40B4-BE49-F238E27FC236}">
                    <a16:creationId xmlns:a16="http://schemas.microsoft.com/office/drawing/2014/main" id="{A4DE0574-9F40-B374-E902-5273CF9E8FF1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579" name="矩形 578">
                  <a:extLst>
                    <a:ext uri="{FF2B5EF4-FFF2-40B4-BE49-F238E27FC236}">
                      <a16:creationId xmlns:a16="http://schemas.microsoft.com/office/drawing/2014/main" id="{D35B9089-613A-25CB-4291-0EC3C7AB652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0" name="组合 579">
                  <a:extLst>
                    <a:ext uri="{FF2B5EF4-FFF2-40B4-BE49-F238E27FC236}">
                      <a16:creationId xmlns:a16="http://schemas.microsoft.com/office/drawing/2014/main" id="{1F8A5300-8DDA-C71D-4A9F-308368199B8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581" name="矩形 580">
                    <a:extLst>
                      <a:ext uri="{FF2B5EF4-FFF2-40B4-BE49-F238E27FC236}">
                        <a16:creationId xmlns:a16="http://schemas.microsoft.com/office/drawing/2014/main" id="{98F28525-7CB1-9584-8D07-510E291916FD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2" name="矩形 581">
                    <a:extLst>
                      <a:ext uri="{FF2B5EF4-FFF2-40B4-BE49-F238E27FC236}">
                        <a16:creationId xmlns:a16="http://schemas.microsoft.com/office/drawing/2014/main" id="{48C31E85-2AFF-7B4B-EA76-E39A21E39EC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83" name="组合 582">
              <a:extLst>
                <a:ext uri="{FF2B5EF4-FFF2-40B4-BE49-F238E27FC236}">
                  <a16:creationId xmlns:a16="http://schemas.microsoft.com/office/drawing/2014/main" id="{3F7B39A4-D058-E0CC-50B4-397E6E9AFAD3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84" name="矩形 583">
                <a:extLst>
                  <a:ext uri="{FF2B5EF4-FFF2-40B4-BE49-F238E27FC236}">
                    <a16:creationId xmlns:a16="http://schemas.microsoft.com/office/drawing/2014/main" id="{3377C78B-14A7-ABE4-7622-D329D69A0568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85" name="组合 584">
                <a:extLst>
                  <a:ext uri="{FF2B5EF4-FFF2-40B4-BE49-F238E27FC236}">
                    <a16:creationId xmlns:a16="http://schemas.microsoft.com/office/drawing/2014/main" id="{41A93AE6-F1E5-3E2F-296A-2A4BB57C909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86" name="矩形 585">
                  <a:extLst>
                    <a:ext uri="{FF2B5EF4-FFF2-40B4-BE49-F238E27FC236}">
                      <a16:creationId xmlns:a16="http://schemas.microsoft.com/office/drawing/2014/main" id="{33F0CE68-40F1-BA67-4D91-0D8E9688B24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7" name="组合 586">
                  <a:extLst>
                    <a:ext uri="{FF2B5EF4-FFF2-40B4-BE49-F238E27FC236}">
                      <a16:creationId xmlns:a16="http://schemas.microsoft.com/office/drawing/2014/main" id="{FFFE82B8-E2F7-83D9-862A-0E6183D9028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588" name="矩形 587">
                    <a:extLst>
                      <a:ext uri="{FF2B5EF4-FFF2-40B4-BE49-F238E27FC236}">
                        <a16:creationId xmlns:a16="http://schemas.microsoft.com/office/drawing/2014/main" id="{644A8E35-3C9D-F38C-1D7B-FA2275BA6046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9" name="矩形 588">
                    <a:extLst>
                      <a:ext uri="{FF2B5EF4-FFF2-40B4-BE49-F238E27FC236}">
                        <a16:creationId xmlns:a16="http://schemas.microsoft.com/office/drawing/2014/main" id="{168EEF3A-6AE6-F85F-40F8-57C6BA81551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591" name="组合 590">
            <a:extLst>
              <a:ext uri="{FF2B5EF4-FFF2-40B4-BE49-F238E27FC236}">
                <a16:creationId xmlns:a16="http://schemas.microsoft.com/office/drawing/2014/main" id="{68A8DD25-1E24-61D9-9430-486783337925}"/>
              </a:ext>
            </a:extLst>
          </p:cNvPr>
          <p:cNvGrpSpPr/>
          <p:nvPr/>
        </p:nvGrpSpPr>
        <p:grpSpPr>
          <a:xfrm>
            <a:off x="6458242" y="2975856"/>
            <a:ext cx="579377" cy="461668"/>
            <a:chOff x="6471069" y="2231445"/>
            <a:chExt cx="579377" cy="461668"/>
          </a:xfrm>
        </p:grpSpPr>
        <p:grpSp>
          <p:nvGrpSpPr>
            <p:cNvPr id="592" name="组合 591">
              <a:extLst>
                <a:ext uri="{FF2B5EF4-FFF2-40B4-BE49-F238E27FC236}">
                  <a16:creationId xmlns:a16="http://schemas.microsoft.com/office/drawing/2014/main" id="{622BC2C2-0760-2779-AE19-104F428C2F56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13" name="矩形 612">
                <a:extLst>
                  <a:ext uri="{FF2B5EF4-FFF2-40B4-BE49-F238E27FC236}">
                    <a16:creationId xmlns:a16="http://schemas.microsoft.com/office/drawing/2014/main" id="{280DBA00-8921-E869-0905-12234FF77452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14" name="矩形 613">
                <a:extLst>
                  <a:ext uri="{FF2B5EF4-FFF2-40B4-BE49-F238E27FC236}">
                    <a16:creationId xmlns:a16="http://schemas.microsoft.com/office/drawing/2014/main" id="{1A36CD61-CA2E-35B4-671D-0DDB7F9CE832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5" name="组合 614">
                <a:extLst>
                  <a:ext uri="{FF2B5EF4-FFF2-40B4-BE49-F238E27FC236}">
                    <a16:creationId xmlns:a16="http://schemas.microsoft.com/office/drawing/2014/main" id="{E78EE93E-3733-87AA-E8BD-3D732C6F521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16" name="矩形 615">
                  <a:extLst>
                    <a:ext uri="{FF2B5EF4-FFF2-40B4-BE49-F238E27FC236}">
                      <a16:creationId xmlns:a16="http://schemas.microsoft.com/office/drawing/2014/main" id="{59E7AAE5-2265-B019-167A-D2F5212CFBD8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7" name="矩形 616">
                  <a:extLst>
                    <a:ext uri="{FF2B5EF4-FFF2-40B4-BE49-F238E27FC236}">
                      <a16:creationId xmlns:a16="http://schemas.microsoft.com/office/drawing/2014/main" id="{A2A43D28-E055-8A42-4658-13847EDC884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3" name="组合 592">
              <a:extLst>
                <a:ext uri="{FF2B5EF4-FFF2-40B4-BE49-F238E27FC236}">
                  <a16:creationId xmlns:a16="http://schemas.microsoft.com/office/drawing/2014/main" id="{4754FE31-5C0D-EC39-178C-137070D502BD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08" name="矩形 607">
                <a:extLst>
                  <a:ext uri="{FF2B5EF4-FFF2-40B4-BE49-F238E27FC236}">
                    <a16:creationId xmlns:a16="http://schemas.microsoft.com/office/drawing/2014/main" id="{92FF7947-1C20-CA1E-E800-20A27B06CE5F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09" name="矩形 608">
                <a:extLst>
                  <a:ext uri="{FF2B5EF4-FFF2-40B4-BE49-F238E27FC236}">
                    <a16:creationId xmlns:a16="http://schemas.microsoft.com/office/drawing/2014/main" id="{416607B7-1F8C-A929-5D4B-94A2672E3A5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0" name="组合 609">
                <a:extLst>
                  <a:ext uri="{FF2B5EF4-FFF2-40B4-BE49-F238E27FC236}">
                    <a16:creationId xmlns:a16="http://schemas.microsoft.com/office/drawing/2014/main" id="{1F93D394-3AF3-49A1-4918-D890FA013A3D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11" name="矩形 610">
                  <a:extLst>
                    <a:ext uri="{FF2B5EF4-FFF2-40B4-BE49-F238E27FC236}">
                      <a16:creationId xmlns:a16="http://schemas.microsoft.com/office/drawing/2014/main" id="{F59AEAA8-49F3-3E5D-D56D-CA988D0839A0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2" name="矩形 611">
                  <a:extLst>
                    <a:ext uri="{FF2B5EF4-FFF2-40B4-BE49-F238E27FC236}">
                      <a16:creationId xmlns:a16="http://schemas.microsoft.com/office/drawing/2014/main" id="{12EF0F63-772A-D258-0810-C95A2FA33A0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4" name="组合 593">
              <a:extLst>
                <a:ext uri="{FF2B5EF4-FFF2-40B4-BE49-F238E27FC236}">
                  <a16:creationId xmlns:a16="http://schemas.microsoft.com/office/drawing/2014/main" id="{775FA106-5C61-92F3-DB94-44A128A35759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02" name="矩形 601">
                <a:extLst>
                  <a:ext uri="{FF2B5EF4-FFF2-40B4-BE49-F238E27FC236}">
                    <a16:creationId xmlns:a16="http://schemas.microsoft.com/office/drawing/2014/main" id="{32D6075E-49CC-3222-4C8E-20F032CB32F5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03" name="组合 602">
                <a:extLst>
                  <a:ext uri="{FF2B5EF4-FFF2-40B4-BE49-F238E27FC236}">
                    <a16:creationId xmlns:a16="http://schemas.microsoft.com/office/drawing/2014/main" id="{424EFCD4-DE94-1B9D-7E5E-BD176EB2FD02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04" name="矩形 603">
                  <a:extLst>
                    <a:ext uri="{FF2B5EF4-FFF2-40B4-BE49-F238E27FC236}">
                      <a16:creationId xmlns:a16="http://schemas.microsoft.com/office/drawing/2014/main" id="{97530094-89E9-698B-8692-572E9A25C488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05" name="组合 604">
                  <a:extLst>
                    <a:ext uri="{FF2B5EF4-FFF2-40B4-BE49-F238E27FC236}">
                      <a16:creationId xmlns:a16="http://schemas.microsoft.com/office/drawing/2014/main" id="{4A8DDE1F-2670-79C4-4E2B-58EE7614D52F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06" name="矩形 605">
                    <a:extLst>
                      <a:ext uri="{FF2B5EF4-FFF2-40B4-BE49-F238E27FC236}">
                        <a16:creationId xmlns:a16="http://schemas.microsoft.com/office/drawing/2014/main" id="{96F764D3-BA9B-6093-FE52-09446D892E6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7" name="矩形 606">
                    <a:extLst>
                      <a:ext uri="{FF2B5EF4-FFF2-40B4-BE49-F238E27FC236}">
                        <a16:creationId xmlns:a16="http://schemas.microsoft.com/office/drawing/2014/main" id="{A2EFF4F8-B16F-9C15-1FCD-10211FE45A1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95" name="组合 594">
              <a:extLst>
                <a:ext uri="{FF2B5EF4-FFF2-40B4-BE49-F238E27FC236}">
                  <a16:creationId xmlns:a16="http://schemas.microsoft.com/office/drawing/2014/main" id="{FF2C8E6A-9204-BDCB-919D-8BE504D2D21F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96" name="矩形 595">
                <a:extLst>
                  <a:ext uri="{FF2B5EF4-FFF2-40B4-BE49-F238E27FC236}">
                    <a16:creationId xmlns:a16="http://schemas.microsoft.com/office/drawing/2014/main" id="{9D568F8A-BCB5-8812-25AF-07B01C1B5DE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97" name="组合 596">
                <a:extLst>
                  <a:ext uri="{FF2B5EF4-FFF2-40B4-BE49-F238E27FC236}">
                    <a16:creationId xmlns:a16="http://schemas.microsoft.com/office/drawing/2014/main" id="{34618DA1-4C6F-5D31-4C09-AF258318B167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98" name="矩形 597">
                  <a:extLst>
                    <a:ext uri="{FF2B5EF4-FFF2-40B4-BE49-F238E27FC236}">
                      <a16:creationId xmlns:a16="http://schemas.microsoft.com/office/drawing/2014/main" id="{4E116288-1802-B737-0DB2-49550556A0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99" name="组合 598">
                  <a:extLst>
                    <a:ext uri="{FF2B5EF4-FFF2-40B4-BE49-F238E27FC236}">
                      <a16:creationId xmlns:a16="http://schemas.microsoft.com/office/drawing/2014/main" id="{4939B8A5-A7E6-B6ED-2208-A431D97D4210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00" name="矩形 599">
                    <a:extLst>
                      <a:ext uri="{FF2B5EF4-FFF2-40B4-BE49-F238E27FC236}">
                        <a16:creationId xmlns:a16="http://schemas.microsoft.com/office/drawing/2014/main" id="{250189AC-FC19-545E-1B1D-ACD3A7EF1B1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1" name="矩形 600">
                    <a:extLst>
                      <a:ext uri="{FF2B5EF4-FFF2-40B4-BE49-F238E27FC236}">
                        <a16:creationId xmlns:a16="http://schemas.microsoft.com/office/drawing/2014/main" id="{579982C6-691A-E7F0-E1E8-81772F982F73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18" name="组合 617">
            <a:extLst>
              <a:ext uri="{FF2B5EF4-FFF2-40B4-BE49-F238E27FC236}">
                <a16:creationId xmlns:a16="http://schemas.microsoft.com/office/drawing/2014/main" id="{A61DB532-2061-CF7A-CD81-D553E426ED0A}"/>
              </a:ext>
            </a:extLst>
          </p:cNvPr>
          <p:cNvGrpSpPr/>
          <p:nvPr/>
        </p:nvGrpSpPr>
        <p:grpSpPr>
          <a:xfrm>
            <a:off x="6461854" y="4052091"/>
            <a:ext cx="579377" cy="461668"/>
            <a:chOff x="6471069" y="2231445"/>
            <a:chExt cx="579377" cy="461668"/>
          </a:xfrm>
        </p:grpSpPr>
        <p:grpSp>
          <p:nvGrpSpPr>
            <p:cNvPr id="619" name="组合 618">
              <a:extLst>
                <a:ext uri="{FF2B5EF4-FFF2-40B4-BE49-F238E27FC236}">
                  <a16:creationId xmlns:a16="http://schemas.microsoft.com/office/drawing/2014/main" id="{385352CD-4D59-1703-AA31-B4FE73424B64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40" name="矩形 639">
                <a:extLst>
                  <a:ext uri="{FF2B5EF4-FFF2-40B4-BE49-F238E27FC236}">
                    <a16:creationId xmlns:a16="http://schemas.microsoft.com/office/drawing/2014/main" id="{947A8E41-08CB-9D39-B801-29E818E0A1FB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41" name="矩形 640">
                <a:extLst>
                  <a:ext uri="{FF2B5EF4-FFF2-40B4-BE49-F238E27FC236}">
                    <a16:creationId xmlns:a16="http://schemas.microsoft.com/office/drawing/2014/main" id="{8A8015C6-D40C-AED8-D7C9-CAD2511946F6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42" name="组合 641">
                <a:extLst>
                  <a:ext uri="{FF2B5EF4-FFF2-40B4-BE49-F238E27FC236}">
                    <a16:creationId xmlns:a16="http://schemas.microsoft.com/office/drawing/2014/main" id="{00AD5D76-3EB7-4191-A3FE-F59745ACB138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43" name="矩形 642">
                  <a:extLst>
                    <a:ext uri="{FF2B5EF4-FFF2-40B4-BE49-F238E27FC236}">
                      <a16:creationId xmlns:a16="http://schemas.microsoft.com/office/drawing/2014/main" id="{E9BF2CEC-D790-AB2C-94C4-DDBAC8053763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44" name="矩形 643">
                  <a:extLst>
                    <a:ext uri="{FF2B5EF4-FFF2-40B4-BE49-F238E27FC236}">
                      <a16:creationId xmlns:a16="http://schemas.microsoft.com/office/drawing/2014/main" id="{4B527179-7B40-612C-6DDC-EA9F60348D8C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0" name="组合 619">
              <a:extLst>
                <a:ext uri="{FF2B5EF4-FFF2-40B4-BE49-F238E27FC236}">
                  <a16:creationId xmlns:a16="http://schemas.microsoft.com/office/drawing/2014/main" id="{060A460E-C188-5F10-2986-3DD2249436BF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35" name="矩形 634">
                <a:extLst>
                  <a:ext uri="{FF2B5EF4-FFF2-40B4-BE49-F238E27FC236}">
                    <a16:creationId xmlns:a16="http://schemas.microsoft.com/office/drawing/2014/main" id="{DAA3486E-B981-22C2-CB86-B27BCDB8C849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36" name="矩形 635">
                <a:extLst>
                  <a:ext uri="{FF2B5EF4-FFF2-40B4-BE49-F238E27FC236}">
                    <a16:creationId xmlns:a16="http://schemas.microsoft.com/office/drawing/2014/main" id="{C8CF5DF7-E570-6C16-7A8F-77EA01E065CA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7" name="组合 636">
                <a:extLst>
                  <a:ext uri="{FF2B5EF4-FFF2-40B4-BE49-F238E27FC236}">
                    <a16:creationId xmlns:a16="http://schemas.microsoft.com/office/drawing/2014/main" id="{E64D6A1E-867B-B833-DD3B-1C6DB5F2C844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38" name="矩形 637">
                  <a:extLst>
                    <a:ext uri="{FF2B5EF4-FFF2-40B4-BE49-F238E27FC236}">
                      <a16:creationId xmlns:a16="http://schemas.microsoft.com/office/drawing/2014/main" id="{87AFB548-950F-2C31-985B-636415DBD86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39" name="矩形 638">
                  <a:extLst>
                    <a:ext uri="{FF2B5EF4-FFF2-40B4-BE49-F238E27FC236}">
                      <a16:creationId xmlns:a16="http://schemas.microsoft.com/office/drawing/2014/main" id="{6DB35CAF-4D90-E3DD-B828-73C9E63CC13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1" name="组合 620">
              <a:extLst>
                <a:ext uri="{FF2B5EF4-FFF2-40B4-BE49-F238E27FC236}">
                  <a16:creationId xmlns:a16="http://schemas.microsoft.com/office/drawing/2014/main" id="{287AB5D7-1292-4949-296E-7FB0328FB9A0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29" name="矩形 628">
                <a:extLst>
                  <a:ext uri="{FF2B5EF4-FFF2-40B4-BE49-F238E27FC236}">
                    <a16:creationId xmlns:a16="http://schemas.microsoft.com/office/drawing/2014/main" id="{8A23EC6B-DD2B-27FD-F1D2-12823F70F6AD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0" name="组合 629">
                <a:extLst>
                  <a:ext uri="{FF2B5EF4-FFF2-40B4-BE49-F238E27FC236}">
                    <a16:creationId xmlns:a16="http://schemas.microsoft.com/office/drawing/2014/main" id="{C9A9BCC0-41A0-D9D3-E99C-85FA74A0B55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31" name="矩形 630">
                  <a:extLst>
                    <a:ext uri="{FF2B5EF4-FFF2-40B4-BE49-F238E27FC236}">
                      <a16:creationId xmlns:a16="http://schemas.microsoft.com/office/drawing/2014/main" id="{FE3E62A5-458E-630F-FDDB-FEB84918D163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32" name="组合 631">
                  <a:extLst>
                    <a:ext uri="{FF2B5EF4-FFF2-40B4-BE49-F238E27FC236}">
                      <a16:creationId xmlns:a16="http://schemas.microsoft.com/office/drawing/2014/main" id="{C15DA9DC-505B-F3ED-6276-D8178CF618E8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33" name="矩形 632">
                    <a:extLst>
                      <a:ext uri="{FF2B5EF4-FFF2-40B4-BE49-F238E27FC236}">
                        <a16:creationId xmlns:a16="http://schemas.microsoft.com/office/drawing/2014/main" id="{4AE1FAE0-6102-CA08-8C87-66A9F126E51A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34" name="矩形 633">
                    <a:extLst>
                      <a:ext uri="{FF2B5EF4-FFF2-40B4-BE49-F238E27FC236}">
                        <a16:creationId xmlns:a16="http://schemas.microsoft.com/office/drawing/2014/main" id="{47F2AF95-D45F-248E-18E1-EB872A37F031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22" name="组合 621">
              <a:extLst>
                <a:ext uri="{FF2B5EF4-FFF2-40B4-BE49-F238E27FC236}">
                  <a16:creationId xmlns:a16="http://schemas.microsoft.com/office/drawing/2014/main" id="{D1B0593D-3FEF-59C5-5919-69F1AC459131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23" name="矩形 622">
                <a:extLst>
                  <a:ext uri="{FF2B5EF4-FFF2-40B4-BE49-F238E27FC236}">
                    <a16:creationId xmlns:a16="http://schemas.microsoft.com/office/drawing/2014/main" id="{A7E5C913-3CBC-5884-4E34-ECAA7934E75C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24" name="组合 623">
                <a:extLst>
                  <a:ext uri="{FF2B5EF4-FFF2-40B4-BE49-F238E27FC236}">
                    <a16:creationId xmlns:a16="http://schemas.microsoft.com/office/drawing/2014/main" id="{B4E383C5-5E4A-7D9F-3808-FBEFC7F471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25" name="矩形 624">
                  <a:extLst>
                    <a:ext uri="{FF2B5EF4-FFF2-40B4-BE49-F238E27FC236}">
                      <a16:creationId xmlns:a16="http://schemas.microsoft.com/office/drawing/2014/main" id="{D23F5198-2CD6-78B5-F4DA-EA8237287C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26" name="组合 625">
                  <a:extLst>
                    <a:ext uri="{FF2B5EF4-FFF2-40B4-BE49-F238E27FC236}">
                      <a16:creationId xmlns:a16="http://schemas.microsoft.com/office/drawing/2014/main" id="{345C6F07-3524-A5E8-AEED-B9C524DC8DFB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27" name="矩形 626">
                    <a:extLst>
                      <a:ext uri="{FF2B5EF4-FFF2-40B4-BE49-F238E27FC236}">
                        <a16:creationId xmlns:a16="http://schemas.microsoft.com/office/drawing/2014/main" id="{E852013F-593D-26E9-8DD6-5F582674E0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28" name="矩形 627">
                    <a:extLst>
                      <a:ext uri="{FF2B5EF4-FFF2-40B4-BE49-F238E27FC236}">
                        <a16:creationId xmlns:a16="http://schemas.microsoft.com/office/drawing/2014/main" id="{EF7AC9B7-5D05-F838-4E57-6AB515E065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45" name="组合 644">
            <a:extLst>
              <a:ext uri="{FF2B5EF4-FFF2-40B4-BE49-F238E27FC236}">
                <a16:creationId xmlns:a16="http://schemas.microsoft.com/office/drawing/2014/main" id="{08A32414-4C0D-B9F5-1C85-D99056518AF8}"/>
              </a:ext>
            </a:extLst>
          </p:cNvPr>
          <p:cNvGrpSpPr/>
          <p:nvPr/>
        </p:nvGrpSpPr>
        <p:grpSpPr>
          <a:xfrm>
            <a:off x="6453763" y="4898892"/>
            <a:ext cx="579377" cy="461668"/>
            <a:chOff x="6471069" y="2231445"/>
            <a:chExt cx="579377" cy="461668"/>
          </a:xfrm>
        </p:grpSpPr>
        <p:grpSp>
          <p:nvGrpSpPr>
            <p:cNvPr id="646" name="组合 645">
              <a:extLst>
                <a:ext uri="{FF2B5EF4-FFF2-40B4-BE49-F238E27FC236}">
                  <a16:creationId xmlns:a16="http://schemas.microsoft.com/office/drawing/2014/main" id="{165F89C1-3025-1C5D-3F5A-68E2B905FA11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67" name="矩形 666">
                <a:extLst>
                  <a:ext uri="{FF2B5EF4-FFF2-40B4-BE49-F238E27FC236}">
                    <a16:creationId xmlns:a16="http://schemas.microsoft.com/office/drawing/2014/main" id="{671E71FB-640C-A944-1AF2-3629041CC1CE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8" name="矩形 667">
                <a:extLst>
                  <a:ext uri="{FF2B5EF4-FFF2-40B4-BE49-F238E27FC236}">
                    <a16:creationId xmlns:a16="http://schemas.microsoft.com/office/drawing/2014/main" id="{0E04123C-CAF3-8EA2-8813-BB0EACE4C01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9" name="组合 668">
                <a:extLst>
                  <a:ext uri="{FF2B5EF4-FFF2-40B4-BE49-F238E27FC236}">
                    <a16:creationId xmlns:a16="http://schemas.microsoft.com/office/drawing/2014/main" id="{73BA3DEE-152B-4D41-B8A7-0D3321C06FD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70" name="矩形 669">
                  <a:extLst>
                    <a:ext uri="{FF2B5EF4-FFF2-40B4-BE49-F238E27FC236}">
                      <a16:creationId xmlns:a16="http://schemas.microsoft.com/office/drawing/2014/main" id="{5A79BFFC-3E72-EFDB-201D-A4CC6842D85B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71" name="矩形 670">
                  <a:extLst>
                    <a:ext uri="{FF2B5EF4-FFF2-40B4-BE49-F238E27FC236}">
                      <a16:creationId xmlns:a16="http://schemas.microsoft.com/office/drawing/2014/main" id="{82E6E43C-8FF1-8AE4-2813-91FFB69D7442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7" name="组合 646">
              <a:extLst>
                <a:ext uri="{FF2B5EF4-FFF2-40B4-BE49-F238E27FC236}">
                  <a16:creationId xmlns:a16="http://schemas.microsoft.com/office/drawing/2014/main" id="{63085DFC-9FDC-742D-91E8-B018AC7DDA79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62" name="矩形 661">
                <a:extLst>
                  <a:ext uri="{FF2B5EF4-FFF2-40B4-BE49-F238E27FC236}">
                    <a16:creationId xmlns:a16="http://schemas.microsoft.com/office/drawing/2014/main" id="{D8E4B8FA-BD46-1EDA-2999-3E89E7D6D598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3" name="矩形 662">
                <a:extLst>
                  <a:ext uri="{FF2B5EF4-FFF2-40B4-BE49-F238E27FC236}">
                    <a16:creationId xmlns:a16="http://schemas.microsoft.com/office/drawing/2014/main" id="{D48D4C5B-304A-1909-67C5-35437CD52B6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4" name="组合 663">
                <a:extLst>
                  <a:ext uri="{FF2B5EF4-FFF2-40B4-BE49-F238E27FC236}">
                    <a16:creationId xmlns:a16="http://schemas.microsoft.com/office/drawing/2014/main" id="{EBB253C6-A4E9-66FF-BF1A-FBB08A69498E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65" name="矩形 664">
                  <a:extLst>
                    <a:ext uri="{FF2B5EF4-FFF2-40B4-BE49-F238E27FC236}">
                      <a16:creationId xmlns:a16="http://schemas.microsoft.com/office/drawing/2014/main" id="{20DC940B-7C4D-9624-07CC-E8501B0E81A5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66" name="矩形 665">
                  <a:extLst>
                    <a:ext uri="{FF2B5EF4-FFF2-40B4-BE49-F238E27FC236}">
                      <a16:creationId xmlns:a16="http://schemas.microsoft.com/office/drawing/2014/main" id="{17207D64-FE5E-8EAF-B013-7141C9533D70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8" name="组合 647">
              <a:extLst>
                <a:ext uri="{FF2B5EF4-FFF2-40B4-BE49-F238E27FC236}">
                  <a16:creationId xmlns:a16="http://schemas.microsoft.com/office/drawing/2014/main" id="{B6A0FAD8-606F-54FD-1750-2996CE521E13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56" name="矩形 655">
                <a:extLst>
                  <a:ext uri="{FF2B5EF4-FFF2-40B4-BE49-F238E27FC236}">
                    <a16:creationId xmlns:a16="http://schemas.microsoft.com/office/drawing/2014/main" id="{FA3E94C3-7DDF-A483-AC47-28BE60C3BED7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7" name="组合 656">
                <a:extLst>
                  <a:ext uri="{FF2B5EF4-FFF2-40B4-BE49-F238E27FC236}">
                    <a16:creationId xmlns:a16="http://schemas.microsoft.com/office/drawing/2014/main" id="{9E530D92-46C2-8323-465C-3F3330D5B18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58" name="矩形 657">
                  <a:extLst>
                    <a:ext uri="{FF2B5EF4-FFF2-40B4-BE49-F238E27FC236}">
                      <a16:creationId xmlns:a16="http://schemas.microsoft.com/office/drawing/2014/main" id="{77E1DFBA-DBE3-5EA4-E22E-A2D1F8141974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9" name="组合 658">
                  <a:extLst>
                    <a:ext uri="{FF2B5EF4-FFF2-40B4-BE49-F238E27FC236}">
                      <a16:creationId xmlns:a16="http://schemas.microsoft.com/office/drawing/2014/main" id="{CDB3572E-5333-EE6F-86E8-CA69E2757B0A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60" name="矩形 659">
                    <a:extLst>
                      <a:ext uri="{FF2B5EF4-FFF2-40B4-BE49-F238E27FC236}">
                        <a16:creationId xmlns:a16="http://schemas.microsoft.com/office/drawing/2014/main" id="{C59ACA7F-E6A4-AAFF-6DA4-B7A117FE4F3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61" name="矩形 660">
                    <a:extLst>
                      <a:ext uri="{FF2B5EF4-FFF2-40B4-BE49-F238E27FC236}">
                        <a16:creationId xmlns:a16="http://schemas.microsoft.com/office/drawing/2014/main" id="{5E595BC4-54CF-75BD-1740-72C2CB2B0A1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49" name="组合 648">
              <a:extLst>
                <a:ext uri="{FF2B5EF4-FFF2-40B4-BE49-F238E27FC236}">
                  <a16:creationId xmlns:a16="http://schemas.microsoft.com/office/drawing/2014/main" id="{15C4CDAB-568F-CA2C-8B5C-0EE68C1A9FEC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50" name="矩形 649">
                <a:extLst>
                  <a:ext uri="{FF2B5EF4-FFF2-40B4-BE49-F238E27FC236}">
                    <a16:creationId xmlns:a16="http://schemas.microsoft.com/office/drawing/2014/main" id="{63C36989-8AFA-601A-C0B9-64157207C147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1" name="组合 650">
                <a:extLst>
                  <a:ext uri="{FF2B5EF4-FFF2-40B4-BE49-F238E27FC236}">
                    <a16:creationId xmlns:a16="http://schemas.microsoft.com/office/drawing/2014/main" id="{A9E5F503-33CD-BB65-EB33-A3B5651B6803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52" name="矩形 651">
                  <a:extLst>
                    <a:ext uri="{FF2B5EF4-FFF2-40B4-BE49-F238E27FC236}">
                      <a16:creationId xmlns:a16="http://schemas.microsoft.com/office/drawing/2014/main" id="{9575DC05-B30C-75E2-C147-CE751C8FDDF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3" name="组合 652">
                  <a:extLst>
                    <a:ext uri="{FF2B5EF4-FFF2-40B4-BE49-F238E27FC236}">
                      <a16:creationId xmlns:a16="http://schemas.microsoft.com/office/drawing/2014/main" id="{084091C1-E05C-8284-6F82-666DF97F481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54" name="矩形 653">
                    <a:extLst>
                      <a:ext uri="{FF2B5EF4-FFF2-40B4-BE49-F238E27FC236}">
                        <a16:creationId xmlns:a16="http://schemas.microsoft.com/office/drawing/2014/main" id="{FC6C91C0-CA76-3F66-E1D7-FF260B758A2D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55" name="矩形 654">
                    <a:extLst>
                      <a:ext uri="{FF2B5EF4-FFF2-40B4-BE49-F238E27FC236}">
                        <a16:creationId xmlns:a16="http://schemas.microsoft.com/office/drawing/2014/main" id="{F9C361CF-03A1-B51C-5D51-E929AA9F744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CC4B7933-89F4-7DC2-F6D3-805D4C6DBA22}"/>
              </a:ext>
            </a:extLst>
          </p:cNvPr>
          <p:cNvSpPr/>
          <p:nvPr/>
        </p:nvSpPr>
        <p:spPr>
          <a:xfrm>
            <a:off x="1848995" y="1862992"/>
            <a:ext cx="158700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98DE13D-775B-1DE2-43B2-B6E8DC28B5C5}"/>
              </a:ext>
            </a:extLst>
          </p:cNvPr>
          <p:cNvSpPr/>
          <p:nvPr/>
        </p:nvSpPr>
        <p:spPr>
          <a:xfrm>
            <a:off x="3587097" y="1864260"/>
            <a:ext cx="158700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18BB79-8727-3A6B-B328-7C63777CE9F0}"/>
              </a:ext>
            </a:extLst>
          </p:cNvPr>
          <p:cNvSpPr/>
          <p:nvPr/>
        </p:nvSpPr>
        <p:spPr>
          <a:xfrm>
            <a:off x="5594988" y="1993319"/>
            <a:ext cx="192934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253C0CA-5EF5-258C-0A8C-23F0D0B18025}"/>
              </a:ext>
            </a:extLst>
          </p:cNvPr>
          <p:cNvGrpSpPr/>
          <p:nvPr/>
        </p:nvGrpSpPr>
        <p:grpSpPr>
          <a:xfrm>
            <a:off x="6228184" y="1676820"/>
            <a:ext cx="2833023" cy="1941605"/>
            <a:chOff x="6228184" y="1676820"/>
            <a:chExt cx="2833023" cy="1941605"/>
          </a:xfrm>
        </p:grpSpPr>
        <p:sp>
          <p:nvSpPr>
            <p:cNvPr id="672" name="椭圆 671">
              <a:extLst>
                <a:ext uri="{FF2B5EF4-FFF2-40B4-BE49-F238E27FC236}">
                  <a16:creationId xmlns:a16="http://schemas.microsoft.com/office/drawing/2014/main" id="{C6885503-9060-431F-8FC1-A9A1C4DF1472}"/>
                </a:ext>
              </a:extLst>
            </p:cNvPr>
            <p:cNvSpPr/>
            <p:nvPr/>
          </p:nvSpPr>
          <p:spPr>
            <a:xfrm>
              <a:off x="6228184" y="2221418"/>
              <a:ext cx="972074" cy="506160"/>
            </a:xfrm>
            <a:prstGeom prst="ellipse">
              <a:avLst/>
            </a:prstGeom>
            <a:noFill/>
            <a:ln w="28575">
              <a:solidFill>
                <a:srgbClr val="FF0000">
                  <a:alpha val="99000"/>
                </a:srgb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3" name="圆角矩形标注 672">
              <a:extLst>
                <a:ext uri="{FF2B5EF4-FFF2-40B4-BE49-F238E27FC236}">
                  <a16:creationId xmlns:a16="http://schemas.microsoft.com/office/drawing/2014/main" id="{16DE1765-9732-F1EA-661B-A219490AA350}"/>
                </a:ext>
              </a:extLst>
            </p:cNvPr>
            <p:cNvSpPr/>
            <p:nvPr/>
          </p:nvSpPr>
          <p:spPr>
            <a:xfrm>
              <a:off x="7359752" y="1676820"/>
              <a:ext cx="1701455" cy="1941605"/>
            </a:xfrm>
            <a:prstGeom prst="wedgeRoundRectCallout">
              <a:avLst>
                <a:gd name="adj1" fmla="val -65245"/>
                <a:gd name="adj2" fmla="val -16074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5" name="文本框 674">
              <a:extLst>
                <a:ext uri="{FF2B5EF4-FFF2-40B4-BE49-F238E27FC236}">
                  <a16:creationId xmlns:a16="http://schemas.microsoft.com/office/drawing/2014/main" id="{C51D2B82-F590-E680-841C-CE8A49A1D807}"/>
                </a:ext>
              </a:extLst>
            </p:cNvPr>
            <p:cNvSpPr txBox="1"/>
            <p:nvPr/>
          </p:nvSpPr>
          <p:spPr>
            <a:xfrm>
              <a:off x="7407136" y="1763192"/>
              <a:ext cx="160922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Question</a:t>
              </a:r>
              <a:r>
                <a:rPr kumimoji="1" lang="en-US" altLang="zh-CN"/>
                <a:t>: different partition has a different reduce order, does it ok? 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24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BCDE8-1ECE-47E9-0FCB-F3C0A1D9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can work?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84A4ED-763C-5D87-F63D-646BABC6B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2562"/>
          </a:xfrm>
        </p:spPr>
        <p:txBody>
          <a:bodyPr>
            <a:normAutofit/>
          </a:bodyPr>
          <a:lstStyle/>
          <a:p>
            <a:r>
              <a:rPr kumimoji="1" lang="en-US" altLang="zh-CN"/>
              <a:t>Assumption: reduce op is associative &amp; communicative</a:t>
            </a:r>
          </a:p>
          <a:p>
            <a:pPr lvl="1"/>
            <a:r>
              <a:rPr kumimoji="1" lang="en-US" altLang="zh-CN"/>
              <a:t>So we can reorder them to reduce sudden loads at a node  </a:t>
            </a:r>
          </a:p>
          <a:p>
            <a:pPr lvl="1"/>
            <a:r>
              <a:rPr kumimoji="1" lang="en-US" altLang="zh-CN"/>
              <a:t>E.g., we don’t need to collect all the data to do the reduce </a:t>
            </a:r>
          </a:p>
          <a:p>
            <a:r>
              <a:rPr kumimoji="1" lang="en-US" altLang="zh-CN"/>
              <a:t>Otherwise, we cannot reorder the computation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8476F9-06F1-1278-BF57-A331B273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565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communication cost of ring </a:t>
            </a:r>
            <a:r>
              <a:rPr kumimoji="1" lang="en-US" altLang="zh-CN" err="1"/>
              <a:t>allreduce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 dirty="0"/>
              <a:t>N: total parameters, P: # processors</a:t>
            </a:r>
          </a:p>
          <a:p>
            <a:r>
              <a:rPr kumimoji="1" lang="en-US" altLang="zh-CN" dirty="0"/>
              <a:t>Total communication per-machine </a:t>
            </a:r>
          </a:p>
          <a:p>
            <a:pPr lvl="1"/>
            <a:r>
              <a:rPr kumimoji="1" lang="en-US" altLang="zh-CN" dirty="0"/>
              <a:t>2 * (P-1) * N / P: the same as partitioned </a:t>
            </a:r>
          </a:p>
          <a:p>
            <a:pPr lvl="1"/>
            <a:r>
              <a:rPr kumimoji="1" lang="en-US" altLang="zh-CN" dirty="0"/>
              <a:t>O(1) fan-in </a:t>
            </a:r>
          </a:p>
          <a:p>
            <a:r>
              <a:rPr kumimoji="1" lang="en-US" altLang="zh-CN" dirty="0"/>
              <a:t>Total communication rounds: O(P) </a:t>
            </a:r>
          </a:p>
          <a:p>
            <a:pPr lvl="1"/>
            <a:r>
              <a:rPr kumimoji="1" lang="en-US" altLang="zh-CN" dirty="0"/>
              <a:t>Much higher than the parameter server approach (O(1)) </a:t>
            </a:r>
          </a:p>
          <a:p>
            <a:pPr lvl="1"/>
            <a:r>
              <a:rPr kumimoji="1" lang="en-US" altLang="zh-CN" dirty="0"/>
              <a:t>A trade-off for reducing network contention due to high fan-in</a:t>
            </a:r>
          </a:p>
          <a:p>
            <a:r>
              <a:rPr kumimoji="1" lang="en-US" altLang="zh-CN" dirty="0"/>
              <a:t>What are the drawback? </a:t>
            </a:r>
          </a:p>
          <a:p>
            <a:pPr lvl="1"/>
            <a:r>
              <a:rPr kumimoji="1" lang="en-US" altLang="zh-CN" dirty="0"/>
              <a:t>High latency due to extra rounds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23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42FF1-F493-947D-63F9-596D389B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: put it all together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6AB31-EA30-135A-E541-3CE37309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Trade-off between rounds vs. fan-in performance</a:t>
            </a:r>
          </a:p>
          <a:p>
            <a:pPr lvl="1"/>
            <a:r>
              <a:rPr kumimoji="1" lang="en-US" altLang="zh-CN" dirty="0"/>
              <a:t>P: # processors/machines/GPUs participated in the computation  </a:t>
            </a:r>
          </a:p>
          <a:p>
            <a:pPr lvl="1"/>
            <a:r>
              <a:rPr kumimoji="1" lang="en-US" altLang="zh-CN" dirty="0"/>
              <a:t>N: the size of the data to be reduced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E0F4BD-54A4-2094-8891-60780C74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55CAD8B-CAF0-96D4-42A8-CD82301DF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977382"/>
              </p:ext>
            </p:extLst>
          </p:nvPr>
        </p:nvGraphicFramePr>
        <p:xfrm>
          <a:off x="243424" y="2641476"/>
          <a:ext cx="8657152" cy="2039188"/>
        </p:xfrm>
        <a:graphic>
          <a:graphicData uri="http://schemas.openxmlformats.org/drawingml/2006/table">
            <a:tbl>
              <a:tblPr firstRow="1" bandRow="1">
                <a:effectLst>
                  <a:outerShdw blurRad="190500" dist="101600" dir="5400000" sx="101000" sy="101000" algn="ctr" rotWithShape="0">
                    <a:srgbClr val="000000">
                      <a:alpha val="80000"/>
                    </a:srgbClr>
                  </a:outerShdw>
                </a:effectLst>
                <a:tableStyleId>{2D5ABB26-0587-4C30-8999-92F81FD0307C}</a:tableStyleId>
              </a:tblPr>
              <a:tblGrid>
                <a:gridCol w="3246210">
                  <a:extLst>
                    <a:ext uri="{9D8B030D-6E8A-4147-A177-3AD203B41FA5}">
                      <a16:colId xmlns:a16="http://schemas.microsoft.com/office/drawing/2014/main" val="3787013270"/>
                    </a:ext>
                  </a:extLst>
                </a:gridCol>
                <a:gridCol w="1043779">
                  <a:extLst>
                    <a:ext uri="{9D8B030D-6E8A-4147-A177-3AD203B41FA5}">
                      <a16:colId xmlns:a16="http://schemas.microsoft.com/office/drawing/2014/main" val="1915222947"/>
                    </a:ext>
                  </a:extLst>
                </a:gridCol>
                <a:gridCol w="2222057">
                  <a:extLst>
                    <a:ext uri="{9D8B030D-6E8A-4147-A177-3AD203B41FA5}">
                      <a16:colId xmlns:a16="http://schemas.microsoft.com/office/drawing/2014/main" val="3683160664"/>
                    </a:ext>
                  </a:extLst>
                </a:gridCol>
                <a:gridCol w="2145106">
                  <a:extLst>
                    <a:ext uri="{9D8B030D-6E8A-4147-A177-3AD203B41FA5}">
                      <a16:colId xmlns:a16="http://schemas.microsoft.com/office/drawing/2014/main" val="3344955544"/>
                    </a:ext>
                  </a:extLst>
                </a:gridCol>
              </a:tblGrid>
              <a:tr h="384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                                                                       </a:t>
                      </a:r>
                      <a:endParaRPr lang="en" sz="1800">
                        <a:solidFill>
                          <a:schemeClr val="bg1"/>
                        </a:solidFill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Round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Peak node bandwidth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Per-node</a:t>
                      </a:r>
                    </a:p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fan-in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7478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Parameter server (PS)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95956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Decentralized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89"/>
                  </a:ext>
                </a:extLst>
              </a:tr>
              <a:tr h="577380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Ring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O(2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O(N/P)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244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ECB9F-86B9-BA2E-EF0F-C8865730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reduce methods exist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961E97-D30D-DF5A-6C2C-41AC71F30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design goals</a:t>
            </a:r>
          </a:p>
          <a:p>
            <a:pPr lvl="1"/>
            <a:r>
              <a:rPr kumimoji="1" lang="en-US" altLang="zh-CN"/>
              <a:t>Reduce payload sent per-node</a:t>
            </a:r>
          </a:p>
          <a:p>
            <a:pPr lvl="1"/>
            <a:r>
              <a:rPr kumimoji="1" lang="en-US" altLang="zh-CN"/>
              <a:t>Reduce fan-in to avoid contention on network resource </a:t>
            </a:r>
          </a:p>
          <a:p>
            <a:pPr lvl="1"/>
            <a:r>
              <a:rPr kumimoji="1" lang="en-US" altLang="zh-CN"/>
              <a:t>(new) Reduce rounds (grow linearly w/ the number of processors) </a:t>
            </a:r>
          </a:p>
          <a:p>
            <a:pPr lvl="1"/>
            <a:r>
              <a:rPr kumimoji="1" lang="en-US" altLang="zh-CN"/>
              <a:t>(new) Better suits the underlying hardware (Cloud &amp; HPC)</a:t>
            </a:r>
          </a:p>
          <a:p>
            <a:r>
              <a:rPr kumimoji="1" lang="en-US" altLang="zh-CN"/>
              <a:t>Still an active research field </a:t>
            </a:r>
          </a:p>
          <a:p>
            <a:pPr lvl="1"/>
            <a:r>
              <a:rPr kumimoji="1" lang="en-US" altLang="zh-CN"/>
              <a:t>E.g., what if the hardware speed between different machines diff? </a:t>
            </a:r>
          </a:p>
          <a:p>
            <a:pPr lvl="1"/>
            <a:r>
              <a:rPr kumimoji="1" lang="en-US" altLang="zh-CN"/>
              <a:t>What if the link speed changes overtime?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82B6C8-0166-D73C-5057-899B1920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135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C66DF2-1C3D-6D50-5B8F-5034C540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</a:t>
            </a:r>
            <a:r>
              <a:rPr kumimoji="1" lang="en-US" altLang="zh-CN" err="1"/>
              <a:t>NVLink</a:t>
            </a:r>
            <a:r>
              <a:rPr kumimoji="1" lang="en-US" altLang="zh-CN"/>
              <a:t> + RDMA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F043E-3B49-04E1-363F-3CDFBE1D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Setup</a:t>
            </a:r>
          </a:p>
          <a:p>
            <a:pPr lvl="1"/>
            <a:r>
              <a:rPr kumimoji="1" lang="en-US" altLang="zh-CN"/>
              <a:t>Each machine has multiple GPUs for computation</a:t>
            </a:r>
          </a:p>
          <a:p>
            <a:pPr lvl="1"/>
            <a:r>
              <a:rPr kumimoji="1" lang="en-US" altLang="zh-CN"/>
              <a:t>These GPUs essentially form a distributed (processing) system</a:t>
            </a:r>
          </a:p>
          <a:p>
            <a:r>
              <a:rPr kumimoji="1" lang="en-US" altLang="zh-CN" err="1"/>
              <a:t>NVLink</a:t>
            </a:r>
            <a:endParaRPr kumimoji="1" lang="en-US" altLang="zh-CN"/>
          </a:p>
          <a:p>
            <a:pPr lvl="1"/>
            <a:r>
              <a:rPr kumimoji="1" lang="en-US" altLang="zh-CN"/>
              <a:t>Fast interconnects that connect different GPUs </a:t>
            </a:r>
          </a:p>
          <a:p>
            <a:r>
              <a:rPr kumimoji="1" lang="en-US" altLang="zh-CN"/>
              <a:t>RDMA</a:t>
            </a:r>
          </a:p>
          <a:p>
            <a:pPr lvl="1"/>
            <a:r>
              <a:rPr kumimoji="1" lang="en-US" altLang="zh-CN"/>
              <a:t>Fast networking feature that connects different machines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2FD0E-9DBA-BFB2-4482-4350BF09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025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7611B0-FCF9-EDC4-E6EB-389E0EA2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What does </a:t>
            </a:r>
            <a:r>
              <a:rPr kumimoji="1" lang="en-US" altLang="zh-CN" err="1"/>
              <a:t>NVLink</a:t>
            </a:r>
            <a:r>
              <a:rPr kumimoji="1" lang="en-US" altLang="zh-CN"/>
              <a:t> Look Like?</a:t>
            </a:r>
            <a:endParaRPr kumimoji="1" lang="zh-CN" altLang="en-US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C4CD1D97-1791-193C-0370-955688776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8-GPU on single board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37244AB-CA09-C240-45AD-FB1CE1597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678872"/>
            <a:ext cx="6264696" cy="35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8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VIDIA InfiniBand Adapters | NVIDIA">
            <a:extLst>
              <a:ext uri="{FF2B5EF4-FFF2-40B4-BE49-F238E27FC236}">
                <a16:creationId xmlns:a16="http://schemas.microsoft.com/office/drawing/2014/main" id="{6D11B552-9304-F692-C9A7-827A6532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77" y="2982487"/>
            <a:ext cx="2533025" cy="143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012DCA4-5EC8-F21C-7170-982B51DC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is </a:t>
            </a:r>
            <a:r>
              <a:rPr kumimoji="1" lang="en-US" altLang="zh-CN" err="1"/>
              <a:t>NVLink</a:t>
            </a:r>
            <a:r>
              <a:rPr kumimoji="1" lang="en-US" altLang="zh-CN"/>
              <a:t> Fast?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8EBC44-00B3-9D3C-48CB-98B790963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Massive</a:t>
            </a:r>
            <a:r>
              <a:rPr kumimoji="1" lang="zh-CN" altLang="en-US"/>
              <a:t> </a:t>
            </a:r>
            <a:r>
              <a:rPr kumimoji="1" lang="en-US" altLang="zh-CN"/>
              <a:t>Parallelism (thanks to the close placement of hardware)</a:t>
            </a:r>
          </a:p>
          <a:p>
            <a:pPr lvl="1"/>
            <a:r>
              <a:rPr kumimoji="1" lang="en-US" altLang="zh-CN"/>
              <a:t>GPUs are connected w/ </a:t>
            </a:r>
            <a:r>
              <a:rPr kumimoji="1" lang="en-US" altLang="zh-CN" i="1">
                <a:solidFill>
                  <a:schemeClr val="accent1"/>
                </a:solidFill>
              </a:rPr>
              <a:t>multiple lanes, w/ high frequencies</a:t>
            </a:r>
          </a:p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02EA024-55E3-6E2C-C2F9-439372828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2441653"/>
            <a:ext cx="5829300" cy="265153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9CF22E6-68AB-825F-8BE4-BD77A7717E6E}"/>
              </a:ext>
            </a:extLst>
          </p:cNvPr>
          <p:cNvSpPr txBox="1"/>
          <p:nvPr/>
        </p:nvSpPr>
        <p:spPr>
          <a:xfrm>
            <a:off x="2008772" y="4147971"/>
            <a:ext cx="9348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4x16 lane</a:t>
            </a:r>
            <a:endParaRPr kumimoji="1" lang="zh-CN" altLang="en-US" sz="135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6307C8E-0505-4EB5-B711-08247325CE7F}"/>
              </a:ext>
            </a:extLst>
          </p:cNvPr>
          <p:cNvSpPr txBox="1"/>
          <p:nvPr/>
        </p:nvSpPr>
        <p:spPr>
          <a:xfrm>
            <a:off x="2852833" y="3761109"/>
            <a:ext cx="1338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6x16 lane (2.0)</a:t>
            </a:r>
            <a:endParaRPr kumimoji="1" lang="zh-CN" altLang="en-US" sz="135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37C00F8-5E95-D1D0-E64C-95717E83E9D1}"/>
              </a:ext>
            </a:extLst>
          </p:cNvPr>
          <p:cNvSpPr txBox="1"/>
          <p:nvPr/>
        </p:nvSpPr>
        <p:spPr>
          <a:xfrm>
            <a:off x="3608971" y="2952217"/>
            <a:ext cx="1338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12x8 lane (3.0)</a:t>
            </a:r>
            <a:endParaRPr kumimoji="1" lang="zh-CN" altLang="en-US" sz="135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2B420C-0BB8-EC1A-C8F0-EF9033041DF0}"/>
              </a:ext>
            </a:extLst>
          </p:cNvPr>
          <p:cNvSpPr txBox="1"/>
          <p:nvPr/>
        </p:nvSpPr>
        <p:spPr>
          <a:xfrm>
            <a:off x="4404327" y="2281436"/>
            <a:ext cx="1338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18x8 lane (4.0)</a:t>
            </a:r>
            <a:endParaRPr kumimoji="1" lang="zh-CN" altLang="en-US" sz="135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1A53FCE-22FF-6E17-EA9E-6D14B7629D7A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89906" y="4570001"/>
            <a:ext cx="4385712" cy="4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59C6FFD3-BCA8-318B-F562-E1E973587E14}"/>
              </a:ext>
            </a:extLst>
          </p:cNvPr>
          <p:cNvSpPr txBox="1"/>
          <p:nvPr/>
        </p:nvSpPr>
        <p:spPr>
          <a:xfrm>
            <a:off x="5175618" y="4385335"/>
            <a:ext cx="2331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i="1">
                <a:solidFill>
                  <a:schemeClr val="accent1"/>
                </a:solidFill>
              </a:rPr>
              <a:t>RDMA (2X400Gbps)</a:t>
            </a:r>
            <a:endParaRPr lang="zh-CN" altLang="en-US"/>
          </a:p>
        </p:txBody>
      </p:sp>
      <p:pic>
        <p:nvPicPr>
          <p:cNvPr id="14" name="Picture 2" descr="NVIDIA InfiniBand Adapters | NVIDIA">
            <a:extLst>
              <a:ext uri="{FF2B5EF4-FFF2-40B4-BE49-F238E27FC236}">
                <a16:creationId xmlns:a16="http://schemas.microsoft.com/office/drawing/2014/main" id="{0E32C15B-40C8-3D38-D6E9-F1DEF5A79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77" y="1641280"/>
            <a:ext cx="2533025" cy="143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6310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8270BC-A54F-B964-BF22-8E8F7704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heterogeneity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FA73F1-954F-A3AD-B04E-4E95BF999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8F2DBA-6F07-544B-D3FA-C949C23D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FB05749-B130-18B0-7510-902A8FABC6B5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FF28A21-4FD1-52C6-7157-F88D1040176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29FFBCC-6AA5-2531-63C2-8BDB5AEE7BC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A4FF1BA-8855-39A9-C1EB-CB10468948E4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6D2D5BD-AE0C-BAFB-A5EA-73A6B274D9E3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137BF7A-5B86-91D4-E633-28C1509F553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3175AC8-55B4-14B8-25BE-FD6E989C04F5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47FCB94-8D1F-44C6-08A4-C8B966B1BA2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C47E4BF-3CB7-B366-5555-1D8944F4D4B3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DB051CB-02B0-750D-8CDA-B2E65714CC0F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0B9B6AD-E410-87CE-7E87-9D9D19138B5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FC448F7-8D54-8E98-A209-B46E5095267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F285A79-30C7-4639-56D3-280736019A28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B79F269-E188-8C65-476E-8B4214D973E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9D8ABFF-504B-D03A-FCD7-50307CEF009B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B8CC8F9-296E-077C-F29D-F6CBD38108FD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9E8AC80-72AC-1B5B-0EA2-424CBFEA0938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AE014A4-1B40-ECDB-C99A-8090A715748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A9DE327-9D18-4A02-10B9-1C927B5631F8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6D7C9DD-ADE5-12A7-BA39-0DBE00EBBA07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D9F94B2-5E43-1067-1194-3EA740DC436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E5D98E6-0A02-6227-BD5A-FF6C12012B49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899F30D-0C91-1698-4136-DA4A2AF5AC4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9EAAF9D-1DB3-E498-7811-6B737FA2EA9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789040E-9AA3-5C3C-D537-4A54F078E93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D4D7B8B-AD80-B761-0E58-76034067BD8C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201122C6-7DCA-4C37-2402-B19813FBB99D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C44FB9D-0B77-DFCA-F939-4E05DC1DEDE5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D59CEA64-0DDB-F836-E5B4-B3C82C8363DE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A18590-EB7D-4F91-A238-63EF976461BB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2334812-E204-772C-B7C4-3FA712C2D835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1C0873E-8102-A45F-850A-6B996A27EF24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CC80C2D-A192-19AB-BD5A-E4A861F6EEB3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365C8B3-7EEA-E14E-2A4D-62C13544F08B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989FEA8-A350-56F4-9BE4-0ABBCB6735C2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29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419267" y="2430247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3101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Recall: Data Parallelism</a:t>
            </a:r>
            <a:endParaRPr kumimoji="1"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6F5AC3-AA21-07B3-C689-32842C0FAB41}"/>
              </a:ext>
            </a:extLst>
          </p:cNvPr>
          <p:cNvSpPr txBox="1">
            <a:spLocks/>
          </p:cNvSpPr>
          <p:nvPr/>
        </p:nvSpPr>
        <p:spPr>
          <a:xfrm>
            <a:off x="5428232" y="1603608"/>
            <a:ext cx="3580780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Question</a:t>
            </a:r>
            <a:r>
              <a:rPr kumimoji="1" lang="en-US" altLang="zh-CN" sz="2400" b="0"/>
              <a:t>: What is the assumption of W? </a:t>
            </a:r>
            <a:endParaRPr kumimoji="1" lang="en-US" altLang="zh-CN" b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9B34A0B-2B40-5F65-F76F-2BB5FF59F23A}"/>
              </a:ext>
            </a:extLst>
          </p:cNvPr>
          <p:cNvSpPr/>
          <p:nvPr/>
        </p:nvSpPr>
        <p:spPr>
          <a:xfrm>
            <a:off x="1691046" y="110911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CC546F2-3E92-E1E0-6C25-FEC98B293474}"/>
              </a:ext>
            </a:extLst>
          </p:cNvPr>
          <p:cNvSpPr/>
          <p:nvPr/>
        </p:nvSpPr>
        <p:spPr>
          <a:xfrm>
            <a:off x="3865387" y="1105533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5781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18CAC-C8A5-5E1F-0E47-FF7E0FED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Drawback of data parallelism: replicated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5C294F-428D-7B13-6123-F773AEE46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Data parallelism assumes the model (parameters) are replicated on all the processes  </a:t>
            </a:r>
          </a:p>
          <a:p>
            <a:pPr lvl="1"/>
            <a:r>
              <a:rPr kumimoji="1" lang="en-US" altLang="zh-CN"/>
              <a:t>Such that they can do the forward &amp; backward pass dependently </a:t>
            </a:r>
          </a:p>
          <a:p>
            <a:pPr lvl="1"/>
            <a:r>
              <a:rPr kumimoji="1" lang="en-US" altLang="zh-CN"/>
              <a:t>What if the model cannot fit onto the device? </a:t>
            </a:r>
          </a:p>
          <a:p>
            <a:r>
              <a:rPr kumimoji="1" lang="en-US" altLang="zh-CN"/>
              <a:t>Current trends: models are becoming larger and larger </a:t>
            </a:r>
          </a:p>
          <a:p>
            <a:pPr lvl="1"/>
            <a:r>
              <a:rPr lang="en" altLang="zh-CN"/>
              <a:t>No country (or company) can tolerate the risk of falling behind in the AI race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2E0D25-364D-9599-9440-8BB8D563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740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9AA51A-4059-D9B4-334B-02C329DC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Trend: </a:t>
            </a:r>
            <a:r>
              <a:rPr lang="en-US" altLang="zh-CN"/>
              <a:t>Training Large Models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4AE73-8441-E8BD-EAC8-0A0E8E41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90ABB5F-6655-7B2D-9529-31EAA2117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78" y="1091143"/>
            <a:ext cx="7725845" cy="3961871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08A6F1B4-6719-3C10-258B-45A5E446DF25}"/>
              </a:ext>
            </a:extLst>
          </p:cNvPr>
          <p:cNvSpPr txBox="1"/>
          <p:nvPr/>
        </p:nvSpPr>
        <p:spPr>
          <a:xfrm>
            <a:off x="0" y="5449097"/>
            <a:ext cx="6906329" cy="2308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/>
            <a:r>
              <a:rPr lang="en-US" sz="900"/>
              <a:t>Amir </a:t>
            </a:r>
            <a:r>
              <a:rPr lang="en-US" sz="900" err="1"/>
              <a:t>Gholami</a:t>
            </a:r>
            <a:r>
              <a:rPr lang="en-US" sz="900"/>
              <a:t>, </a:t>
            </a:r>
            <a:r>
              <a:rPr lang="en-US" sz="900" err="1"/>
              <a:t>Zhewei</a:t>
            </a:r>
            <a:r>
              <a:rPr lang="en-US" sz="900"/>
              <a:t> Yao, </a:t>
            </a:r>
            <a:r>
              <a:rPr lang="en-US" sz="900" err="1"/>
              <a:t>Sehoon</a:t>
            </a:r>
            <a:r>
              <a:rPr lang="en-US" sz="900"/>
              <a:t> Kim, Michael W. Mahoney, Kurt Keutzer, </a:t>
            </a:r>
            <a:r>
              <a:rPr lang="en-US" sz="900">
                <a:hlinkClick r:id="rId3"/>
              </a:rPr>
              <a:t>AI and Memory Wall</a:t>
            </a:r>
            <a:r>
              <a:rPr lang="en-US" sz="900"/>
              <a:t>, </a:t>
            </a:r>
            <a:r>
              <a:rPr lang="en-US" sz="900" err="1"/>
              <a:t>Riselab</a:t>
            </a:r>
            <a:r>
              <a:rPr lang="en-US" sz="900"/>
              <a:t> Medium Blogpost, 2021.</a:t>
            </a:r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E9F70753-3E5B-6A6D-296E-80D49EBAC3BD}"/>
              </a:ext>
            </a:extLst>
          </p:cNvPr>
          <p:cNvSpPr/>
          <p:nvPr/>
        </p:nvSpPr>
        <p:spPr>
          <a:xfrm rot="19562140">
            <a:off x="6124808" y="1351437"/>
            <a:ext cx="2124345" cy="1601710"/>
          </a:xfrm>
          <a:prstGeom prst="ellipse">
            <a:avLst/>
          </a:prstGeom>
          <a:solidFill>
            <a:srgbClr val="7030A0">
              <a:alpha val="81000"/>
            </a:srgbClr>
          </a:solidFill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100" b="1">
                <a:latin typeface="Gill Sans Light"/>
                <a:cs typeface="Gill Sans Light"/>
              </a:rPr>
              <a:t>Beyond single chip memory</a:t>
            </a:r>
          </a:p>
        </p:txBody>
      </p:sp>
    </p:spTree>
    <p:extLst>
      <p:ext uri="{BB962C8B-B14F-4D97-AF65-F5344CB8AC3E}">
        <p14:creationId xmlns:p14="http://schemas.microsoft.com/office/powerpoint/2010/main" val="25441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DDA082-9F1B-37A0-8F8A-0D2896F7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Model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56C030-0846-2CAC-8CF8-DD06F7D4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440160"/>
          </a:xfrm>
        </p:spPr>
        <p:txBody>
          <a:bodyPr/>
          <a:lstStyle/>
          <a:p>
            <a:r>
              <a:rPr kumimoji="1" lang="en-US" altLang="zh-CN" dirty="0"/>
              <a:t>Partition the parameters of a model, typically done in two ways: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layer</a:t>
            </a:r>
            <a:r>
              <a:rPr kumimoji="1" lang="en-US" altLang="zh-CN" dirty="0"/>
              <a:t>: pipeline parallelism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W</a:t>
            </a:r>
            <a:r>
              <a:rPr kumimoji="1" lang="en-US" altLang="zh-CN" dirty="0"/>
              <a:t>: tensor parallelism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B7304A-D322-D20A-C475-F13F670D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66328C-5B38-9B8C-C8BC-E507E504D52E}"/>
              </a:ext>
            </a:extLst>
          </p:cNvPr>
          <p:cNvGrpSpPr/>
          <p:nvPr/>
        </p:nvGrpSpPr>
        <p:grpSpPr>
          <a:xfrm>
            <a:off x="3944321" y="3958801"/>
            <a:ext cx="1368152" cy="616380"/>
            <a:chOff x="7884368" y="1584003"/>
            <a:chExt cx="1368152" cy="61638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558175-1697-F79A-3383-3B5824994687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9A5043-E7B2-25F2-EE66-B52DE17A1476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59385E0-DDF5-9B23-7198-97FB40750523}"/>
              </a:ext>
            </a:extLst>
          </p:cNvPr>
          <p:cNvCxnSpPr>
            <a:cxnSpLocks/>
          </p:cNvCxnSpPr>
          <p:nvPr/>
        </p:nvCxnSpPr>
        <p:spPr>
          <a:xfrm>
            <a:off x="4628397" y="457518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5E79EDA-FBEB-17C7-DBBC-352FDE91C410}"/>
              </a:ext>
            </a:extLst>
          </p:cNvPr>
          <p:cNvCxnSpPr>
            <a:cxnSpLocks/>
          </p:cNvCxnSpPr>
          <p:nvPr/>
        </p:nvCxnSpPr>
        <p:spPr>
          <a:xfrm>
            <a:off x="3770277" y="347438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D3DA5F6-D49A-2DA8-5DF2-899F1D4A9A11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566116" y="351303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8590E3D-C3CE-D2D1-2204-E848A370E6FB}"/>
              </a:ext>
            </a:extLst>
          </p:cNvPr>
          <p:cNvGrpSpPr/>
          <p:nvPr/>
        </p:nvGrpSpPr>
        <p:grpSpPr>
          <a:xfrm>
            <a:off x="5056360" y="2828140"/>
            <a:ext cx="629816" cy="616380"/>
            <a:chOff x="7884368" y="1584003"/>
            <a:chExt cx="629816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DFCF5A3-4A0B-5E56-FA9F-B824740C6135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F31F935-9FAC-A7DE-33A3-36941FB96464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7AFAB19-18C2-2E02-3E5A-7FC75467120F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942255" y="344452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C543E8-9819-E85C-A7C8-98BBBB267EE7}"/>
              </a:ext>
            </a:extLst>
          </p:cNvPr>
          <p:cNvGrpSpPr/>
          <p:nvPr/>
        </p:nvGrpSpPr>
        <p:grpSpPr>
          <a:xfrm>
            <a:off x="3579535" y="2832369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081DDC2-F387-BB55-4F1F-8F543CE6EEA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78B335-1750-8BE0-2EC8-333BCAD7CA8B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E28A880-AB64-8F99-F1C8-73FBE9CB7C1E}"/>
              </a:ext>
            </a:extLst>
          </p:cNvPr>
          <p:cNvGrpSpPr/>
          <p:nvPr/>
        </p:nvGrpSpPr>
        <p:grpSpPr>
          <a:xfrm>
            <a:off x="4435654" y="2834588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7F5D609-0EC8-5929-1878-BF78BF936C9B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22899B-2622-915E-E4CD-51D2A60C2D5D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62A5D18C-6676-4C6F-CD5D-2B9FFAD1899D}"/>
              </a:ext>
            </a:extLst>
          </p:cNvPr>
          <p:cNvSpPr/>
          <p:nvPr/>
        </p:nvSpPr>
        <p:spPr>
          <a:xfrm>
            <a:off x="5011713" y="263950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 descr="图示&#10;&#10;描述已自动生成">
            <a:extLst>
              <a:ext uri="{FF2B5EF4-FFF2-40B4-BE49-F238E27FC236}">
                <a16:creationId xmlns:a16="http://schemas.microsoft.com/office/drawing/2014/main" id="{83480D94-8D0D-BEE0-7D15-5FD9A5A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2" y="2785492"/>
            <a:ext cx="2860712" cy="205059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DED6472-412D-B0F0-A6C2-E8155D279948}"/>
              </a:ext>
            </a:extLst>
          </p:cNvPr>
          <p:cNvSpPr txBox="1"/>
          <p:nvPr/>
        </p:nvSpPr>
        <p:spPr>
          <a:xfrm>
            <a:off x="728112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W1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FA0F87-C3B3-CD33-D032-43B5FF84770B}"/>
              </a:ext>
            </a:extLst>
          </p:cNvPr>
          <p:cNvSpPr txBox="1"/>
          <p:nvPr/>
        </p:nvSpPr>
        <p:spPr>
          <a:xfrm>
            <a:off x="1837911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W2</a:t>
            </a:r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97A5051-4DF3-EEBA-40D1-D8A292FD5FBA}"/>
              </a:ext>
            </a:extLst>
          </p:cNvPr>
          <p:cNvSpPr/>
          <p:nvPr/>
        </p:nvSpPr>
        <p:spPr>
          <a:xfrm>
            <a:off x="3845447" y="3824379"/>
            <a:ext cx="1792297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1602369D-1C41-C2B5-85DA-83E3AB09D340}"/>
              </a:ext>
            </a:extLst>
          </p:cNvPr>
          <p:cNvSpPr/>
          <p:nvPr/>
        </p:nvSpPr>
        <p:spPr>
          <a:xfrm>
            <a:off x="3051128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B71B5F80-930A-67E6-B27D-15F0F083C83B}"/>
              </a:ext>
            </a:extLst>
          </p:cNvPr>
          <p:cNvSpPr/>
          <p:nvPr/>
        </p:nvSpPr>
        <p:spPr>
          <a:xfrm>
            <a:off x="5992015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A4746A2-0D60-8279-3115-68BEAD383CEF}"/>
              </a:ext>
            </a:extLst>
          </p:cNvPr>
          <p:cNvGrpSpPr/>
          <p:nvPr/>
        </p:nvGrpSpPr>
        <p:grpSpPr>
          <a:xfrm>
            <a:off x="6944158" y="2880657"/>
            <a:ext cx="1368152" cy="616380"/>
            <a:chOff x="7884368" y="1584003"/>
            <a:chExt cx="1368152" cy="616380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A6C9F63-9EBF-CFC5-A941-E475C85AB74D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993FC21-53F6-3017-2D94-87B1F5FFD8C3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1638A449-F2E6-AA21-8892-FA54B8BEEB87}"/>
              </a:ext>
            </a:extLst>
          </p:cNvPr>
          <p:cNvCxnSpPr>
            <a:cxnSpLocks/>
          </p:cNvCxnSpPr>
          <p:nvPr/>
        </p:nvCxnSpPr>
        <p:spPr>
          <a:xfrm>
            <a:off x="7628234" y="349703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BA66BDF-0964-F9E0-327D-20D16A3F9521}"/>
              </a:ext>
            </a:extLst>
          </p:cNvPr>
          <p:cNvCxnSpPr>
            <a:cxnSpLocks/>
          </p:cNvCxnSpPr>
          <p:nvPr/>
        </p:nvCxnSpPr>
        <p:spPr>
          <a:xfrm>
            <a:off x="6770114" y="2396236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A74F9D4E-996C-1DA6-2D0A-A3618BA1DD60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7565953" y="2434889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7229A57-8250-BCD5-D30C-309CC6630EEF}"/>
              </a:ext>
            </a:extLst>
          </p:cNvPr>
          <p:cNvGrpSpPr/>
          <p:nvPr/>
        </p:nvGrpSpPr>
        <p:grpSpPr>
          <a:xfrm>
            <a:off x="8056197" y="1749996"/>
            <a:ext cx="581384" cy="616380"/>
            <a:chOff x="7884368" y="1584003"/>
            <a:chExt cx="581384" cy="616380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6A89A8F-2DC7-2527-ED20-A8C5F9ACDE1C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1C3394E-0E35-1016-2577-0786162989AB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12867876-6B97-80F4-FA05-6F7FD41FC0AA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942092" y="2366376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9C99244-C817-FFA9-4B8C-8F591074D317}"/>
              </a:ext>
            </a:extLst>
          </p:cNvPr>
          <p:cNvGrpSpPr/>
          <p:nvPr/>
        </p:nvGrpSpPr>
        <p:grpSpPr>
          <a:xfrm>
            <a:off x="6579372" y="1754225"/>
            <a:ext cx="576059" cy="616380"/>
            <a:chOff x="638921" y="2203432"/>
            <a:chExt cx="576059" cy="61638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30F4D7D-9D26-EC23-3649-0A5BD7C824A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9CF694-1570-130C-7240-1F3D943A774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89B9821-32BA-486D-74E6-91CABC40C718}"/>
              </a:ext>
            </a:extLst>
          </p:cNvPr>
          <p:cNvGrpSpPr/>
          <p:nvPr/>
        </p:nvGrpSpPr>
        <p:grpSpPr>
          <a:xfrm>
            <a:off x="7435491" y="1756444"/>
            <a:ext cx="576059" cy="616380"/>
            <a:chOff x="638921" y="2203432"/>
            <a:chExt cx="576059" cy="616380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56FE8FA-6708-3FEE-59B6-0C3D9CDA72A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DDE3F31-4853-1CF0-497C-79D9939D0C0E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5611D0CB-0325-1FFD-1F3D-0095D0515B19}"/>
              </a:ext>
            </a:extLst>
          </p:cNvPr>
          <p:cNvSpPr/>
          <p:nvPr/>
        </p:nvSpPr>
        <p:spPr>
          <a:xfrm>
            <a:off x="6941858" y="4014116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3776A4B-F37A-4768-D9BD-D635DC00F77C}"/>
              </a:ext>
            </a:extLst>
          </p:cNvPr>
          <p:cNvSpPr txBox="1"/>
          <p:nvPr/>
        </p:nvSpPr>
        <p:spPr>
          <a:xfrm>
            <a:off x="7038720" y="4144435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779ECE43-FF48-BCCB-0A3C-DC01186484E8}"/>
              </a:ext>
            </a:extLst>
          </p:cNvPr>
          <p:cNvCxnSpPr>
            <a:cxnSpLocks/>
          </p:cNvCxnSpPr>
          <p:nvPr/>
        </p:nvCxnSpPr>
        <p:spPr>
          <a:xfrm>
            <a:off x="7639855" y="463049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7CF3E72-002C-44B2-E09F-269F1AFAE7C5}"/>
              </a:ext>
            </a:extLst>
          </p:cNvPr>
          <p:cNvGrpSpPr/>
          <p:nvPr/>
        </p:nvGrpSpPr>
        <p:grpSpPr>
          <a:xfrm>
            <a:off x="8531049" y="3521229"/>
            <a:ext cx="581384" cy="616380"/>
            <a:chOff x="7884368" y="1584003"/>
            <a:chExt cx="581384" cy="616380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14133D6-CF64-E08F-D0F2-9444DEA96D9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F25DF47-3DAF-968F-656C-A4B7745D0714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973250A-E263-657A-FEEC-93DEBAFDF2E5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8201490" y="3829419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8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407E8C-B707-9275-0B77-5689E678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F3A95-C2CF-F6DA-B212-BE3A323C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5623029" cy="1874845"/>
          </a:xfrm>
        </p:spPr>
        <p:txBody>
          <a:bodyPr>
            <a:normAutofit/>
          </a:bodyPr>
          <a:lstStyle/>
          <a:p>
            <a:r>
              <a:rPr kumimoji="1" lang="en-US" altLang="zh-CN"/>
              <a:t>Partition the computation layer-by-layer, each partition is deployed on a device </a:t>
            </a:r>
          </a:p>
          <a:p>
            <a:pPr lvl="1"/>
            <a:r>
              <a:rPr kumimoji="1" lang="en-US" altLang="zh-CN"/>
              <a:t>Note that different layers can be grouped together </a:t>
            </a:r>
          </a:p>
          <a:p>
            <a:pPr lvl="1"/>
            <a:r>
              <a:rPr kumimoji="1" lang="en-US" altLang="zh-CN"/>
              <a:t>The strategy is out of the scope of this course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0648EF-28A3-1723-B534-44FC5C5B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3046" y="46488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9295CEF8-D0D7-99D1-D962-4FC90A42B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241" y="3089016"/>
            <a:ext cx="2860712" cy="205059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981A786-439A-B839-A030-0840D628758B}"/>
              </a:ext>
            </a:extLst>
          </p:cNvPr>
          <p:cNvGrpSpPr/>
          <p:nvPr/>
        </p:nvGrpSpPr>
        <p:grpSpPr>
          <a:xfrm>
            <a:off x="6200711" y="2738149"/>
            <a:ext cx="1368152" cy="616380"/>
            <a:chOff x="7884368" y="1584003"/>
            <a:chExt cx="1368152" cy="61638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67A0755-33BC-30F4-DDE4-8BE0BE90495A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220E985-8679-6BB9-5EFD-0C0C4F4A927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649BD0C-76C4-A724-877A-77168A6C5DAD}"/>
              </a:ext>
            </a:extLst>
          </p:cNvPr>
          <p:cNvCxnSpPr>
            <a:cxnSpLocks/>
          </p:cNvCxnSpPr>
          <p:nvPr/>
        </p:nvCxnSpPr>
        <p:spPr>
          <a:xfrm>
            <a:off x="6884787" y="3354529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73748E9-602C-D3D0-48A2-F273621FB901}"/>
              </a:ext>
            </a:extLst>
          </p:cNvPr>
          <p:cNvCxnSpPr>
            <a:cxnSpLocks/>
          </p:cNvCxnSpPr>
          <p:nvPr/>
        </p:nvCxnSpPr>
        <p:spPr>
          <a:xfrm>
            <a:off x="6026667" y="2253728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6DD1BC6-B0F2-8B57-9308-D2509075382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822506" y="2292381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B2BE353-241F-7E2E-A0FC-A61D450990EF}"/>
              </a:ext>
            </a:extLst>
          </p:cNvPr>
          <p:cNvGrpSpPr/>
          <p:nvPr/>
        </p:nvGrpSpPr>
        <p:grpSpPr>
          <a:xfrm>
            <a:off x="7312750" y="1607488"/>
            <a:ext cx="581384" cy="616380"/>
            <a:chOff x="7884368" y="1584003"/>
            <a:chExt cx="581384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868CA4-684C-43E5-DC98-847BA32EB27A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4520BEF-E6D4-64A6-5FB3-B6910D177B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2382600-462E-36A8-2139-2867151BEDD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7198645" y="2223868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9A3701-6173-A357-BE05-FC418F3AD933}"/>
              </a:ext>
            </a:extLst>
          </p:cNvPr>
          <p:cNvGrpSpPr/>
          <p:nvPr/>
        </p:nvGrpSpPr>
        <p:grpSpPr>
          <a:xfrm>
            <a:off x="5835925" y="1611717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076C303-6922-B6DA-BDA0-512141E4A34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31C2CF-F571-0673-C6B9-733E8BC78DF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A672C8-BC99-D2AC-2E69-F056215EB51B}"/>
              </a:ext>
            </a:extLst>
          </p:cNvPr>
          <p:cNvGrpSpPr/>
          <p:nvPr/>
        </p:nvGrpSpPr>
        <p:grpSpPr>
          <a:xfrm>
            <a:off x="6692044" y="1613936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FCAF6F8-E3B4-AB2D-B3E5-2B7097A6B0EC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E2F6C22-93DC-ADF5-08B7-031DA49D4FA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54AB1070-FE7C-6CBA-F687-E653B10BAB5C}"/>
              </a:ext>
            </a:extLst>
          </p:cNvPr>
          <p:cNvSpPr/>
          <p:nvPr/>
        </p:nvSpPr>
        <p:spPr>
          <a:xfrm>
            <a:off x="6198411" y="3871608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B7EC45-2036-CA29-F7A1-694CE7DE67BA}"/>
              </a:ext>
            </a:extLst>
          </p:cNvPr>
          <p:cNvSpPr txBox="1"/>
          <p:nvPr/>
        </p:nvSpPr>
        <p:spPr>
          <a:xfrm>
            <a:off x="6295273" y="4001927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EB958621-7F17-109E-A804-6D0F39533649}"/>
              </a:ext>
            </a:extLst>
          </p:cNvPr>
          <p:cNvCxnSpPr>
            <a:cxnSpLocks/>
          </p:cNvCxnSpPr>
          <p:nvPr/>
        </p:nvCxnSpPr>
        <p:spPr>
          <a:xfrm>
            <a:off x="6896408" y="448798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A2A7D5F-F488-2ED5-4AB8-6FC0B091DCA8}"/>
              </a:ext>
            </a:extLst>
          </p:cNvPr>
          <p:cNvGrpSpPr/>
          <p:nvPr/>
        </p:nvGrpSpPr>
        <p:grpSpPr>
          <a:xfrm>
            <a:off x="7787602" y="3378721"/>
            <a:ext cx="581384" cy="616380"/>
            <a:chOff x="7884368" y="1584003"/>
            <a:chExt cx="581384" cy="61638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7A5CF7-814F-CE81-57D5-8D34629BE3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A24DB5-EEF1-57B6-C0C5-97A7C03350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C6B2EEA-6B90-EF9B-A69A-26286266722E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7458043" y="3686911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2246CB9-4B90-0AFE-0660-039471F67E1C}"/>
              </a:ext>
            </a:extLst>
          </p:cNvPr>
          <p:cNvSpPr txBox="1"/>
          <p:nvPr/>
        </p:nvSpPr>
        <p:spPr>
          <a:xfrm>
            <a:off x="1305823" y="5250998"/>
            <a:ext cx="1775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The model 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97ABE83-D675-44C5-F1E3-30E57576DA61}"/>
              </a:ext>
            </a:extLst>
          </p:cNvPr>
          <p:cNvSpPr txBox="1"/>
          <p:nvPr/>
        </p:nvSpPr>
        <p:spPr>
          <a:xfrm>
            <a:off x="3747121" y="4464910"/>
            <a:ext cx="1775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partitioned computation graph </a:t>
            </a:r>
            <a:endParaRPr lang="zh-CN" altLang="en-US"/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A0081DA1-4DAF-598A-1959-1137DDD3F594}"/>
              </a:ext>
            </a:extLst>
          </p:cNvPr>
          <p:cNvSpPr/>
          <p:nvPr/>
        </p:nvSpPr>
        <p:spPr>
          <a:xfrm>
            <a:off x="3106512" y="4607203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83905313-7074-06DD-2884-A5572C76B247}"/>
              </a:ext>
            </a:extLst>
          </p:cNvPr>
          <p:cNvCxnSpPr>
            <a:cxnSpLocks/>
          </p:cNvCxnSpPr>
          <p:nvPr/>
        </p:nvCxnSpPr>
        <p:spPr>
          <a:xfrm flipH="1">
            <a:off x="1251967" y="4029098"/>
            <a:ext cx="204722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B3D03195-C06E-47CC-9B42-23F4A2CD9564}"/>
              </a:ext>
            </a:extLst>
          </p:cNvPr>
          <p:cNvCxnSpPr>
            <a:cxnSpLocks/>
          </p:cNvCxnSpPr>
          <p:nvPr/>
        </p:nvCxnSpPr>
        <p:spPr>
          <a:xfrm flipH="1">
            <a:off x="5634835" y="3489643"/>
            <a:ext cx="310556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右箭头 41">
            <a:extLst>
              <a:ext uri="{FF2B5EF4-FFF2-40B4-BE49-F238E27FC236}">
                <a16:creationId xmlns:a16="http://schemas.microsoft.com/office/drawing/2014/main" id="{64DC4453-C7D6-BD1C-ED48-1BE810FAABA3}"/>
              </a:ext>
            </a:extLst>
          </p:cNvPr>
          <p:cNvSpPr/>
          <p:nvPr/>
        </p:nvSpPr>
        <p:spPr>
          <a:xfrm rot="19326461">
            <a:off x="7996570" y="244179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F746097-5721-7160-CC5C-62E3A2868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299" y="2114885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4" name="右箭头 43">
            <a:extLst>
              <a:ext uri="{FF2B5EF4-FFF2-40B4-BE49-F238E27FC236}">
                <a16:creationId xmlns:a16="http://schemas.microsoft.com/office/drawing/2014/main" id="{8376A374-E728-6BDD-2892-C09A976726AD}"/>
              </a:ext>
            </a:extLst>
          </p:cNvPr>
          <p:cNvSpPr/>
          <p:nvPr/>
        </p:nvSpPr>
        <p:spPr>
          <a:xfrm>
            <a:off x="7886182" y="421946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C1E3F7E7-8CBA-FEE1-1A10-FF78D4094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816" y="4240205"/>
            <a:ext cx="616380" cy="6163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96226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40659-6730-D86E-0E74-FAC7F506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Pipeline parallelism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C94C8-48B4-826B-EDA4-FE9A1C94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A47297-87B2-A0ED-99F0-1850B0B9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632" b="64637"/>
          <a:stretch/>
        </p:blipFill>
        <p:spPr>
          <a:xfrm>
            <a:off x="3377935" y="1252470"/>
            <a:ext cx="2958823" cy="16050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C3CC67E-B1B8-CB6A-AA96-03DAF335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9139" r="82992" b="52674"/>
          <a:stretch/>
        </p:blipFill>
        <p:spPr>
          <a:xfrm>
            <a:off x="386184" y="1427097"/>
            <a:ext cx="327472" cy="1628842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7D44695A-71DB-8CF9-F6DE-385BE2318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544" y="1307016"/>
            <a:ext cx="909325" cy="1605031"/>
          </a:xfrm>
          <a:prstGeom prst="rect">
            <a:avLst/>
          </a:prstGeom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574572AD-F33F-9614-647E-AB4AF3E33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1622094"/>
            <a:ext cx="174392" cy="236399"/>
          </a:xfrm>
          <a:prstGeom prst="rect">
            <a:avLst/>
          </a:prstGeom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D3B0F604-771D-19B5-4456-720623F69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8721" y="1304478"/>
            <a:ext cx="909326" cy="410590"/>
          </a:xfrm>
          <a:prstGeom prst="rect">
            <a:avLst/>
          </a:prstGeom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DD3C926D-4C1B-DD6D-8F95-60970CBCD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22" y="1713381"/>
            <a:ext cx="909326" cy="410590"/>
          </a:xfrm>
          <a:prstGeom prst="rect">
            <a:avLst/>
          </a:prstGeom>
        </p:spPr>
      </p:pic>
      <p:pic>
        <p:nvPicPr>
          <p:cNvPr id="11" name="Picture 35">
            <a:extLst>
              <a:ext uri="{FF2B5EF4-FFF2-40B4-BE49-F238E27FC236}">
                <a16:creationId xmlns:a16="http://schemas.microsoft.com/office/drawing/2014/main" id="{F6E0F6E3-A409-C624-83D4-D34AD93DE2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722" y="2111091"/>
            <a:ext cx="909326" cy="410590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09475391-2CE6-55AB-228A-7A88E5AEA4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722" y="2513565"/>
            <a:ext cx="909326" cy="410590"/>
          </a:xfrm>
          <a:prstGeom prst="rect">
            <a:avLst/>
          </a:prstGeom>
        </p:spPr>
      </p:pic>
      <p:pic>
        <p:nvPicPr>
          <p:cNvPr id="13" name="Picture 37">
            <a:extLst>
              <a:ext uri="{FF2B5EF4-FFF2-40B4-BE49-F238E27FC236}">
                <a16:creationId xmlns:a16="http://schemas.microsoft.com/office/drawing/2014/main" id="{7E688D73-3943-F682-7859-A5A37B854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43" y="2021350"/>
            <a:ext cx="174392" cy="236399"/>
          </a:xfrm>
          <a:prstGeom prst="rect">
            <a:avLst/>
          </a:prstGeom>
        </p:spPr>
      </p:pic>
      <p:pic>
        <p:nvPicPr>
          <p:cNvPr id="14" name="Picture 38">
            <a:extLst>
              <a:ext uri="{FF2B5EF4-FFF2-40B4-BE49-F238E27FC236}">
                <a16:creationId xmlns:a16="http://schemas.microsoft.com/office/drawing/2014/main" id="{7E300D80-A7AE-6635-F339-0E39FE1A4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2421871"/>
            <a:ext cx="174392" cy="236399"/>
          </a:xfrm>
          <a:prstGeom prst="rect">
            <a:avLst/>
          </a:prstGeom>
        </p:spPr>
      </p:pic>
      <p:pic>
        <p:nvPicPr>
          <p:cNvPr id="15" name="Picture 39">
            <a:extLst>
              <a:ext uri="{FF2B5EF4-FFF2-40B4-BE49-F238E27FC236}">
                <a16:creationId xmlns:a16="http://schemas.microsoft.com/office/drawing/2014/main" id="{10846374-B03F-3CF6-D0A0-05D1E0A586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624" y="2423251"/>
            <a:ext cx="174390" cy="236399"/>
          </a:xfrm>
          <a:prstGeom prst="rect">
            <a:avLst/>
          </a:prstGeom>
        </p:spPr>
      </p:pic>
      <p:pic>
        <p:nvPicPr>
          <p:cNvPr id="16" name="Picture 40">
            <a:extLst>
              <a:ext uri="{FF2B5EF4-FFF2-40B4-BE49-F238E27FC236}">
                <a16:creationId xmlns:a16="http://schemas.microsoft.com/office/drawing/2014/main" id="{691A20B5-E634-392D-99C1-47282B098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2027860"/>
            <a:ext cx="174390" cy="236399"/>
          </a:xfrm>
          <a:prstGeom prst="rect">
            <a:avLst/>
          </a:prstGeom>
        </p:spPr>
      </p:pic>
      <p:pic>
        <p:nvPicPr>
          <p:cNvPr id="17" name="Picture 41">
            <a:extLst>
              <a:ext uri="{FF2B5EF4-FFF2-40B4-BE49-F238E27FC236}">
                <a16:creationId xmlns:a16="http://schemas.microsoft.com/office/drawing/2014/main" id="{32F885F2-4F0A-7A9D-254C-4CC238CA1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1620433"/>
            <a:ext cx="174390" cy="236399"/>
          </a:xfrm>
          <a:prstGeom prst="rect">
            <a:avLst/>
          </a:prstGeom>
        </p:spPr>
      </p:pic>
      <p:cxnSp>
        <p:nvCxnSpPr>
          <p:cNvPr id="18" name="Straight Arrow Connector 43">
            <a:extLst>
              <a:ext uri="{FF2B5EF4-FFF2-40B4-BE49-F238E27FC236}">
                <a16:creationId xmlns:a16="http://schemas.microsoft.com/office/drawing/2014/main" id="{6FAF3276-EAF0-A245-9133-F35109ABB994}"/>
              </a:ext>
            </a:extLst>
          </p:cNvPr>
          <p:cNvCxnSpPr>
            <a:cxnSpLocks/>
          </p:cNvCxnSpPr>
          <p:nvPr/>
        </p:nvCxnSpPr>
        <p:spPr>
          <a:xfrm>
            <a:off x="3715940" y="1707799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4">
            <a:extLst>
              <a:ext uri="{FF2B5EF4-FFF2-40B4-BE49-F238E27FC236}">
                <a16:creationId xmlns:a16="http://schemas.microsoft.com/office/drawing/2014/main" id="{5E0149D4-03C6-4E83-054D-B6958D11372E}"/>
              </a:ext>
            </a:extLst>
          </p:cNvPr>
          <p:cNvCxnSpPr>
            <a:cxnSpLocks/>
          </p:cNvCxnSpPr>
          <p:nvPr/>
        </p:nvCxnSpPr>
        <p:spPr>
          <a:xfrm>
            <a:off x="4073753" y="206583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5">
            <a:extLst>
              <a:ext uri="{FF2B5EF4-FFF2-40B4-BE49-F238E27FC236}">
                <a16:creationId xmlns:a16="http://schemas.microsoft.com/office/drawing/2014/main" id="{98B79336-2540-3C77-2213-F2BE4783F59E}"/>
              </a:ext>
            </a:extLst>
          </p:cNvPr>
          <p:cNvCxnSpPr>
            <a:cxnSpLocks/>
          </p:cNvCxnSpPr>
          <p:nvPr/>
        </p:nvCxnSpPr>
        <p:spPr>
          <a:xfrm>
            <a:off x="4451254" y="243428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49">
            <a:extLst>
              <a:ext uri="{FF2B5EF4-FFF2-40B4-BE49-F238E27FC236}">
                <a16:creationId xmlns:a16="http://schemas.microsoft.com/office/drawing/2014/main" id="{BF64FA39-E42E-9DE0-FB6A-985A44576C30}"/>
              </a:ext>
            </a:extLst>
          </p:cNvPr>
          <p:cNvCxnSpPr>
            <a:cxnSpLocks/>
          </p:cNvCxnSpPr>
          <p:nvPr/>
        </p:nvCxnSpPr>
        <p:spPr>
          <a:xfrm flipV="1">
            <a:off x="5553835" y="2050092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0">
            <a:extLst>
              <a:ext uri="{FF2B5EF4-FFF2-40B4-BE49-F238E27FC236}">
                <a16:creationId xmlns:a16="http://schemas.microsoft.com/office/drawing/2014/main" id="{9A6BAF3A-8C3C-EBB2-C8EB-2747AA55A362}"/>
              </a:ext>
            </a:extLst>
          </p:cNvPr>
          <p:cNvCxnSpPr>
            <a:cxnSpLocks/>
          </p:cNvCxnSpPr>
          <p:nvPr/>
        </p:nvCxnSpPr>
        <p:spPr>
          <a:xfrm flipV="1">
            <a:off x="5179646" y="2409828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51">
            <a:extLst>
              <a:ext uri="{FF2B5EF4-FFF2-40B4-BE49-F238E27FC236}">
                <a16:creationId xmlns:a16="http://schemas.microsoft.com/office/drawing/2014/main" id="{7BA6299B-DD11-A3F5-034C-CC80C49724DC}"/>
              </a:ext>
            </a:extLst>
          </p:cNvPr>
          <p:cNvCxnSpPr>
            <a:cxnSpLocks/>
          </p:cNvCxnSpPr>
          <p:nvPr/>
        </p:nvCxnSpPr>
        <p:spPr>
          <a:xfrm flipV="1">
            <a:off x="5907296" y="1679435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56">
            <a:extLst>
              <a:ext uri="{FF2B5EF4-FFF2-40B4-BE49-F238E27FC236}">
                <a16:creationId xmlns:a16="http://schemas.microsoft.com/office/drawing/2014/main" id="{2F8D91DD-5AD2-35AD-F5B0-34155D66EBE1}"/>
              </a:ext>
            </a:extLst>
          </p:cNvPr>
          <p:cNvCxnSpPr>
            <a:cxnSpLocks/>
          </p:cNvCxnSpPr>
          <p:nvPr/>
        </p:nvCxnSpPr>
        <p:spPr>
          <a:xfrm>
            <a:off x="3426618" y="1241754"/>
            <a:ext cx="1159651" cy="10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58">
            <a:extLst>
              <a:ext uri="{FF2B5EF4-FFF2-40B4-BE49-F238E27FC236}">
                <a16:creationId xmlns:a16="http://schemas.microsoft.com/office/drawing/2014/main" id="{6067FB7F-74CD-F433-DD01-F901643FD0CA}"/>
              </a:ext>
            </a:extLst>
          </p:cNvPr>
          <p:cNvSpPr txBox="1"/>
          <p:nvPr/>
        </p:nvSpPr>
        <p:spPr>
          <a:xfrm>
            <a:off x="3603465" y="948343"/>
            <a:ext cx="1479412" cy="3231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500"/>
              <a:t>Time</a:t>
            </a:r>
          </a:p>
        </p:txBody>
      </p:sp>
      <p:sp>
        <p:nvSpPr>
          <p:cNvPr id="26" name="Freeform 60">
            <a:extLst>
              <a:ext uri="{FF2B5EF4-FFF2-40B4-BE49-F238E27FC236}">
                <a16:creationId xmlns:a16="http://schemas.microsoft.com/office/drawing/2014/main" id="{A3A08896-D63D-10B6-1C60-16A094707DF0}"/>
              </a:ext>
            </a:extLst>
          </p:cNvPr>
          <p:cNvSpPr/>
          <p:nvPr/>
        </p:nvSpPr>
        <p:spPr>
          <a:xfrm>
            <a:off x="3774278" y="1365250"/>
            <a:ext cx="2171700" cy="1092200"/>
          </a:xfrm>
          <a:custGeom>
            <a:avLst/>
            <a:gdLst>
              <a:gd name="connsiteX0" fmla="*/ 0 w 2895600"/>
              <a:gd name="connsiteY0" fmla="*/ 0 h 1456267"/>
              <a:gd name="connsiteX1" fmla="*/ 0 w 2895600"/>
              <a:gd name="connsiteY1" fmla="*/ 499534 h 1456267"/>
              <a:gd name="connsiteX2" fmla="*/ 482600 w 2895600"/>
              <a:gd name="connsiteY2" fmla="*/ 499534 h 1456267"/>
              <a:gd name="connsiteX3" fmla="*/ 482600 w 2895600"/>
              <a:gd name="connsiteY3" fmla="*/ 973667 h 1456267"/>
              <a:gd name="connsiteX4" fmla="*/ 965200 w 2895600"/>
              <a:gd name="connsiteY4" fmla="*/ 973667 h 1456267"/>
              <a:gd name="connsiteX5" fmla="*/ 965200 w 2895600"/>
              <a:gd name="connsiteY5" fmla="*/ 1456267 h 1456267"/>
              <a:gd name="connsiteX6" fmla="*/ 1938867 w 2895600"/>
              <a:gd name="connsiteY6" fmla="*/ 1456267 h 1456267"/>
              <a:gd name="connsiteX7" fmla="*/ 1938867 w 2895600"/>
              <a:gd name="connsiteY7" fmla="*/ 956734 h 1456267"/>
              <a:gd name="connsiteX8" fmla="*/ 2413000 w 2895600"/>
              <a:gd name="connsiteY8" fmla="*/ 956734 h 1456267"/>
              <a:gd name="connsiteX9" fmla="*/ 2413000 w 2895600"/>
              <a:gd name="connsiteY9" fmla="*/ 482600 h 1456267"/>
              <a:gd name="connsiteX10" fmla="*/ 2895600 w 2895600"/>
              <a:gd name="connsiteY10" fmla="*/ 491067 h 1456267"/>
              <a:gd name="connsiteX11" fmla="*/ 2895600 w 2895600"/>
              <a:gd name="connsiteY11" fmla="*/ 0 h 1456267"/>
              <a:gd name="connsiteX12" fmla="*/ 0 w 2895600"/>
              <a:gd name="connsiteY12" fmla="*/ 0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95600" h="1456267">
                <a:moveTo>
                  <a:pt x="0" y="0"/>
                </a:moveTo>
                <a:lnTo>
                  <a:pt x="0" y="499534"/>
                </a:lnTo>
                <a:lnTo>
                  <a:pt x="482600" y="499534"/>
                </a:lnTo>
                <a:lnTo>
                  <a:pt x="482600" y="973667"/>
                </a:lnTo>
                <a:lnTo>
                  <a:pt x="965200" y="973667"/>
                </a:lnTo>
                <a:lnTo>
                  <a:pt x="965200" y="1456267"/>
                </a:lnTo>
                <a:lnTo>
                  <a:pt x="1938867" y="1456267"/>
                </a:lnTo>
                <a:lnTo>
                  <a:pt x="1938867" y="956734"/>
                </a:lnTo>
                <a:lnTo>
                  <a:pt x="2413000" y="956734"/>
                </a:lnTo>
                <a:lnTo>
                  <a:pt x="2413000" y="482600"/>
                </a:lnTo>
                <a:lnTo>
                  <a:pt x="2895600" y="491067"/>
                </a:lnTo>
                <a:lnTo>
                  <a:pt x="289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" name="Straight Arrow Connector 62">
            <a:extLst>
              <a:ext uri="{FF2B5EF4-FFF2-40B4-BE49-F238E27FC236}">
                <a16:creationId xmlns:a16="http://schemas.microsoft.com/office/drawing/2014/main" id="{891D8018-1CB9-C6AF-486A-D1FF9CA4C06A}"/>
              </a:ext>
            </a:extLst>
          </p:cNvPr>
          <p:cNvCxnSpPr/>
          <p:nvPr/>
        </p:nvCxnSpPr>
        <p:spPr>
          <a:xfrm flipV="1">
            <a:off x="5299562" y="948343"/>
            <a:ext cx="1449099" cy="35613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63">
            <a:extLst>
              <a:ext uri="{FF2B5EF4-FFF2-40B4-BE49-F238E27FC236}">
                <a16:creationId xmlns:a16="http://schemas.microsoft.com/office/drawing/2014/main" id="{20B25D26-F1AC-6B7C-B497-196164AF8616}"/>
              </a:ext>
            </a:extLst>
          </p:cNvPr>
          <p:cNvSpPr txBox="1"/>
          <p:nvPr/>
        </p:nvSpPr>
        <p:spPr>
          <a:xfrm>
            <a:off x="6746644" y="664894"/>
            <a:ext cx="25778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Bubble where processes are idle</a:t>
            </a:r>
          </a:p>
        </p:txBody>
      </p:sp>
      <p:pic>
        <p:nvPicPr>
          <p:cNvPr id="31" name="Picture 6">
            <a:extLst>
              <a:ext uri="{FF2B5EF4-FFF2-40B4-BE49-F238E27FC236}">
                <a16:creationId xmlns:a16="http://schemas.microsoft.com/office/drawing/2014/main" id="{4341D2F3-2010-C1A2-2E7F-8FFA7F914D9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56090"/>
          <a:stretch/>
        </p:blipFill>
        <p:spPr>
          <a:xfrm>
            <a:off x="5580954" y="3525881"/>
            <a:ext cx="3482577" cy="886650"/>
          </a:xfrm>
          <a:prstGeom prst="rect">
            <a:avLst/>
          </a:prstGeom>
        </p:spPr>
      </p:pic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0408697E-82F9-70C1-DF37-C29B61B9B080}"/>
              </a:ext>
            </a:extLst>
          </p:cNvPr>
          <p:cNvSpPr txBox="1">
            <a:spLocks/>
          </p:cNvSpPr>
          <p:nvPr/>
        </p:nvSpPr>
        <p:spPr>
          <a:xfrm>
            <a:off x="1848527" y="4983271"/>
            <a:ext cx="4176464" cy="519868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How to reduce bubble? </a:t>
            </a:r>
            <a:endParaRPr kumimoji="1" lang="en-US" altLang="zh-CN" b="0"/>
          </a:p>
        </p:txBody>
      </p:sp>
      <p:sp>
        <p:nvSpPr>
          <p:cNvPr id="33" name="内容占位符 32">
            <a:extLst>
              <a:ext uri="{FF2B5EF4-FFF2-40B4-BE49-F238E27FC236}">
                <a16:creationId xmlns:a16="http://schemas.microsoft.com/office/drawing/2014/main" id="{F07443A0-E1A7-32A6-9714-D1ED4D7D7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11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3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CDDBC-666C-097B-7F7C-97B20AAE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Technique: micro-batching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0547E2-7FDE-888A-4E3E-CBD4FAB0D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Reducing the bubble size by breaking the batch size into smaller pieces to reduce the idle time of the processes</a:t>
            </a:r>
          </a:p>
          <a:p>
            <a:pPr lvl="1"/>
            <a:r>
              <a:rPr lang="en-US" altLang="zh-CN" dirty="0"/>
              <a:t>Reduces bubble size in an easy way to implement</a:t>
            </a:r>
          </a:p>
          <a:p>
            <a:r>
              <a:rPr lang="en-US" altLang="zh-CN"/>
              <a:t>Question</a:t>
            </a:r>
            <a:r>
              <a:rPr lang="en-US" altLang="zh-CN" dirty="0"/>
              <a:t>: to what extent can micro-batching improves performance?</a:t>
            </a:r>
          </a:p>
          <a:p>
            <a:pPr lvl="1"/>
            <a:r>
              <a:rPr lang="en-US" altLang="zh-CN" dirty="0"/>
              <a:t>The bubble size depends on the #stages </a:t>
            </a:r>
          </a:p>
          <a:p>
            <a:pPr lvl="1"/>
            <a:r>
              <a:rPr lang="en-US" altLang="zh-CN" dirty="0"/>
              <a:t>The ratio bubble overhead depends on the overall pipeline numbers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1DB1C1-A443-C0D6-A7D5-15303FFA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/>
          </a:p>
        </p:txBody>
      </p:sp>
      <p:pic>
        <p:nvPicPr>
          <p:cNvPr id="5" name="Picture 97">
            <a:extLst>
              <a:ext uri="{FF2B5EF4-FFF2-40B4-BE49-F238E27FC236}">
                <a16:creationId xmlns:a16="http://schemas.microsoft.com/office/drawing/2014/main" id="{090DFAED-F9F8-810C-C564-7A49EC90A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0" t="22338" r="21210" b="57471"/>
          <a:stretch/>
        </p:blipFill>
        <p:spPr>
          <a:xfrm>
            <a:off x="1547664" y="4047411"/>
            <a:ext cx="8568952" cy="145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960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727AE0-C81F-DE1A-25D4-851F0CE9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</p:spPr>
            <p:txBody>
              <a:bodyPr/>
              <a:lstStyle/>
              <a:p>
                <a:r>
                  <a:rPr kumimoji="1" lang="en-US" altLang="zh-CN"/>
                  <a:t>Question: what is the bubble size ? </a:t>
                </a:r>
              </a:p>
              <a:p>
                <a:pPr lvl="1"/>
                <a:r>
                  <a:rPr kumimoji="1" lang="en-US" altLang="zh-CN"/>
                  <a:t>p – 1 (p == #devices)</a:t>
                </a:r>
              </a:p>
              <a:p>
                <a:r>
                  <a:rPr kumimoji="1" lang="en-US" altLang="zh-CN"/>
                  <a:t>Question: what is the overhead?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kumimoji="1" lang="en-US" altLang="zh-CN" b="0" i="1" baseline="-2500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forward of a micro-batch (m)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kumimoji="1" lang="en-US" altLang="zh-CN" b="0" i="0" baseline="-2500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</a:t>
                </a:r>
                <a:r>
                  <a:rPr kumimoji="1" lang="en-US" altLang="zh-CN"/>
                  <a:t>backward of a micro-batch (m) </a:t>
                </a:r>
                <a:endParaRPr kumimoji="1" lang="en-US" altLang="zh-CN" b="0"/>
              </a:p>
              <a:p>
                <a:pPr lvl="1"/>
                <a:r>
                  <a:rPr kumimoji="1" lang="en-US" altLang="zh-CN" b="0"/>
                  <a:t>Ideal process time: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 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r>
                  <a:rPr kumimoji="1" lang="en-US" altLang="zh-CN" b="0"/>
                  <a:t> </a:t>
                </a:r>
              </a:p>
              <a:p>
                <a:pPr lvl="1"/>
                <a:r>
                  <a:rPr kumimoji="1" lang="en-US" altLang="zh-CN"/>
                  <a:t>Wasted time of bubble: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endParaRPr kumimoji="1" lang="en-US" altLang="zh-CN"/>
              </a:p>
              <a:p>
                <a:pPr lvl="1"/>
                <a:r>
                  <a:rPr kumimoji="1" lang="en-US" altLang="zh-CN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kumimoji="1" lang="en-US" altLang="zh-CN"/>
              </a:p>
              <a:p>
                <a:endParaRPr kumimoji="1" lang="en-US" altLang="zh-CN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  <a:blipFill>
                <a:blip r:embed="rId3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EA19C-53ED-307C-594F-16F24069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6574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DA40E-D357-0DAA-38FA-E841ABEC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/>
                  <a:t>Question: what is the overhead of pipeline parallelism? </a:t>
                </a:r>
              </a:p>
              <a:p>
                <a:pPr lvl="1"/>
                <a:r>
                  <a:rPr kumimoji="1" lang="en-US" altLang="zh-CN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kumimoji="1" lang="en-US" altLang="zh-CN"/>
                  <a:t> </a:t>
                </a:r>
              </a:p>
              <a:p>
                <a:r>
                  <a:rPr kumimoji="1" lang="en-US" altLang="zh-CN"/>
                  <a:t>Optimization directions </a:t>
                </a:r>
              </a:p>
              <a:p>
                <a:pPr lvl="1"/>
                <a:r>
                  <a:rPr kumimoji="1" lang="en-US" altLang="zh-CN"/>
                  <a:t>1. increase m (e.g., increase the batch size)</a:t>
                </a:r>
              </a:p>
              <a:p>
                <a:pPr lvl="1"/>
                <a:r>
                  <a:rPr kumimoji="1" lang="en-US" altLang="zh-CN"/>
                  <a:t>2. reduce p (reduce the #partitions) </a:t>
                </a:r>
                <a:endParaRPr kumimoji="1" lang="zh-CN" altLang="en-US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8CD227-45A0-F5ED-BC0A-6C4F5FF9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7119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4761-8B23-8A4F-AAE6-1914E974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with Large Batch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5533C3-4DCD-4144-ADBC-B95B0BB8E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2" y="1869384"/>
            <a:ext cx="3178478" cy="254370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9AA6EA3-F37A-3D44-925B-C4CBEB092BF5}"/>
              </a:ext>
            </a:extLst>
          </p:cNvPr>
          <p:cNvSpPr txBox="1">
            <a:spLocks/>
          </p:cNvSpPr>
          <p:nvPr/>
        </p:nvSpPr>
        <p:spPr>
          <a:xfrm>
            <a:off x="219349" y="1084966"/>
            <a:ext cx="8001000" cy="894731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10000"/>
          </a:bodyPr>
          <a:lstStyle>
            <a:lvl1pPr marL="457200" indent="-442913" algn="l" defTabSz="914377" rtl="0" eaLnBrk="1" latinLnBrk="0" hangingPunct="1">
              <a:lnSpc>
                <a:spcPct val="90000"/>
              </a:lnSpc>
              <a:spcBef>
                <a:spcPts val="2200"/>
              </a:spcBef>
              <a:buClr>
                <a:schemeClr val="tx1"/>
              </a:buClr>
              <a:buSzPct val="100000"/>
              <a:buFont typeface="Wingdings" charset="2"/>
              <a:buChar char="Ø"/>
              <a:defRPr sz="2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1pPr>
            <a:lvl2pPr marL="914400" indent="-4572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24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2pPr>
            <a:lvl3pPr marL="1373188" indent="-31115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20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3pPr>
            <a:lvl4pPr marL="1830388" indent="-2365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4pPr>
            <a:lvl5pPr marL="2287588" indent="-23495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marL="14287" indent="0">
              <a:buClrTx/>
              <a:buNone/>
            </a:pPr>
            <a:r>
              <a:rPr lang="en-US" sz="2100"/>
              <a:t>Larger Batch leads to </a:t>
            </a:r>
            <a:r>
              <a:rPr lang="en-US" sz="2100">
                <a:solidFill>
                  <a:srgbClr val="FF0000"/>
                </a:solidFill>
              </a:rPr>
              <a:t>sub-optimal generalization</a:t>
            </a:r>
          </a:p>
          <a:p>
            <a:pPr marL="14287" indent="0">
              <a:buClrTx/>
              <a:buNone/>
            </a:pPr>
            <a:r>
              <a:rPr lang="en-US" sz="2100" kern="0">
                <a:solidFill>
                  <a:srgbClr val="000000"/>
                </a:solidFill>
                <a:latin typeface="Arial"/>
                <a:cs typeface="Arial"/>
              </a:rPr>
              <a:t>A common belief is that large batch training gets attracted to </a:t>
            </a:r>
            <a:r>
              <a:rPr lang="en-US" sz="2100" kern="0">
                <a:solidFill>
                  <a:srgbClr val="FF0000"/>
                </a:solidFill>
                <a:latin typeface="Arial"/>
                <a:cs typeface="Arial"/>
              </a:rPr>
              <a:t>“sharp </a:t>
            </a:r>
            <a:r>
              <a:rPr lang="en-US" sz="2100" kern="0" err="1">
                <a:solidFill>
                  <a:srgbClr val="FF0000"/>
                </a:solidFill>
                <a:latin typeface="Arial"/>
                <a:cs typeface="Arial"/>
              </a:rPr>
              <a:t>minimas</a:t>
            </a:r>
            <a:r>
              <a:rPr lang="en-US" sz="2100" kern="0">
                <a:solidFill>
                  <a:srgbClr val="FF0000"/>
                </a:solidFill>
                <a:latin typeface="Arial"/>
                <a:cs typeface="Arial"/>
              </a:rPr>
              <a:t>”</a:t>
            </a:r>
          </a:p>
          <a:p>
            <a:pPr lvl="1">
              <a:buClrTx/>
            </a:pPr>
            <a:endParaRPr lang="en-US" sz="180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41A2DE-358A-3046-9AB3-43F7AF008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/>
          <a:stretch/>
        </p:blipFill>
        <p:spPr>
          <a:xfrm>
            <a:off x="3596306" y="2155462"/>
            <a:ext cx="3427871" cy="1971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478465-B923-4944-817D-C9A635690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01" y="3143850"/>
            <a:ext cx="1890985" cy="1419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2EBFF6-43C8-8448-9D9D-726A7A039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01" y="1825741"/>
            <a:ext cx="1890985" cy="14192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B3BC47-4841-E046-BEE2-68635D82F830}"/>
              </a:ext>
            </a:extLst>
          </p:cNvPr>
          <p:cNvSpPr/>
          <p:nvPr/>
        </p:nvSpPr>
        <p:spPr>
          <a:xfrm>
            <a:off x="0" y="5157889"/>
            <a:ext cx="9102836" cy="553998"/>
          </a:xfrm>
          <a:prstGeom prst="rect">
            <a:avLst/>
          </a:prstGeom>
          <a:ln w="952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hangingPunct="0">
              <a:buClrTx/>
              <a:defRPr/>
            </a:pPr>
            <a:r>
              <a:rPr lang="en-US" sz="1000" err="1"/>
              <a:t>Keskar</a:t>
            </a:r>
            <a:r>
              <a:rPr lang="en-US" sz="1000"/>
              <a:t> et al., On Large-Batch Training for Deep Learning: Generalization Gap and Sharp Minima, ICLR’16.</a:t>
            </a:r>
          </a:p>
          <a:p>
            <a:pPr defTabSz="685800" hangingPunct="0">
              <a:defRPr/>
            </a:pPr>
            <a:r>
              <a:rPr lang="en-US" sz="1000">
                <a:solidFill>
                  <a:srgbClr val="000000"/>
                </a:solidFill>
                <a:latin typeface="Arial"/>
                <a:cs typeface="Arial"/>
                <a:sym typeface="Arial"/>
              </a:rPr>
              <a:t>Z. Yao, A. </a:t>
            </a:r>
            <a:r>
              <a:rPr lang="en-US" sz="100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Gholami</a:t>
            </a:r>
            <a:r>
              <a:rPr lang="en-US" sz="100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Q. Lei, K. </a:t>
            </a:r>
            <a:r>
              <a:rPr lang="en-US" sz="100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Keutzer</a:t>
            </a:r>
            <a:r>
              <a:rPr lang="en-US" sz="100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M. Mahoney. Hessian-based Analysis of Large Batch Training and Robustness to Adversaries, </a:t>
            </a:r>
            <a:r>
              <a:rPr lang="en-US" sz="1000"/>
              <a:t>NeurIPS’18.</a:t>
            </a:r>
          </a:p>
          <a:p>
            <a:pPr hangingPunct="0">
              <a:buClrTx/>
              <a:defRPr/>
            </a:pPr>
            <a:r>
              <a:rPr lang="en-US" sz="1000"/>
              <a:t>Ginsburg, Boris, Igor </a:t>
            </a:r>
            <a:r>
              <a:rPr lang="en-US" sz="1000" err="1"/>
              <a:t>Gitman</a:t>
            </a:r>
            <a:r>
              <a:rPr lang="en-US" sz="1000"/>
              <a:t>, and Yang You. "Large Batch Training of Convolutional Networks with LARS." arXiv:1708.03888, 2018.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06E179-40CD-BF6D-114D-379536BD4160}"/>
              </a:ext>
            </a:extLst>
          </p:cNvPr>
          <p:cNvSpPr txBox="1">
            <a:spLocks/>
          </p:cNvSpPr>
          <p:nvPr/>
        </p:nvSpPr>
        <p:spPr>
          <a:xfrm>
            <a:off x="219349" y="4588858"/>
            <a:ext cx="8540741" cy="429125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Key takeaway: </a:t>
            </a:r>
            <a:r>
              <a:rPr kumimoji="1" lang="en-US" altLang="zh-CN" sz="2400" b="0"/>
              <a:t>improving system should consider application properties 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49841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67E7A-15C7-9217-FCF9-08350849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large batch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74ADC2-2E52-ADF5-B4CF-EBF9ED77D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P#0. Decreased accuracy</a:t>
            </a:r>
          </a:p>
          <a:p>
            <a:r>
              <a:rPr kumimoji="1" lang="en-US" altLang="zh-CN" dirty="0"/>
              <a:t>P#1. Increased memory at each device</a:t>
            </a:r>
          </a:p>
          <a:p>
            <a:pPr lvl="1"/>
            <a:r>
              <a:rPr kumimoji="1" lang="en-US" altLang="zh-CN" dirty="0"/>
              <a:t>Memory used for storing the activation memory </a:t>
            </a:r>
          </a:p>
          <a:p>
            <a:r>
              <a:rPr kumimoji="1" lang="en-US" altLang="zh-CN" dirty="0"/>
              <a:t>Though some optimizations exist</a:t>
            </a:r>
          </a:p>
          <a:p>
            <a:pPr lvl="1"/>
            <a:r>
              <a:rPr kumimoji="1" lang="en-US" altLang="zh-CN" dirty="0"/>
              <a:t>E.g., Re-computation, throw away the intermedia activations generated during the forward path, re-compute it during the backward path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dirty="0"/>
              <a:t>: trades performance for memory usage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CA908B-0C6C-59B3-DA10-EBD0A69F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8175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84581-2343-7EA2-E097-F16461339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Can we reduce the number of pipeline stages (p)?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4DAA29-9E72-2F2F-186F-77D50BE08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917232" cy="4356826"/>
          </a:xfrm>
        </p:spPr>
        <p:txBody>
          <a:bodyPr>
            <a:normAutofit/>
          </a:bodyPr>
          <a:lstStyle/>
          <a:p>
            <a:r>
              <a:rPr kumimoji="1" lang="en-US" altLang="zh-CN"/>
              <a:t>Typically, also challenging because AI models are really really large </a:t>
            </a:r>
          </a:p>
          <a:p>
            <a:r>
              <a:rPr kumimoji="1" lang="en-US" altLang="zh-CN"/>
              <a:t>Example: GPT-4 </a:t>
            </a:r>
          </a:p>
          <a:p>
            <a:pPr lvl="1"/>
            <a:r>
              <a:rPr kumimoji="1" lang="en-US" altLang="zh-CN"/>
              <a:t>Setup: 1.8 trillion parameters </a:t>
            </a:r>
          </a:p>
          <a:p>
            <a:pPr lvl="1"/>
            <a:r>
              <a:rPr kumimoji="1" lang="en-US" altLang="zh-CN"/>
              <a:t>120 layers </a:t>
            </a:r>
          </a:p>
          <a:p>
            <a:pPr lvl="1"/>
            <a:r>
              <a:rPr kumimoji="1" lang="en-US" altLang="zh-CN"/>
              <a:t>Assuming 4B for each parameter, we have 60 GB per-layer </a:t>
            </a:r>
          </a:p>
          <a:p>
            <a:r>
              <a:rPr kumimoji="1" lang="en-US" altLang="zh-CN"/>
              <a:t>What are the memory capacity of GPU? </a:t>
            </a:r>
          </a:p>
          <a:p>
            <a:pPr lvl="1"/>
            <a:r>
              <a:rPr kumimoji="1" lang="en-US" altLang="zh-CN"/>
              <a:t>80GB for H100, 140GB for H200 </a:t>
            </a:r>
          </a:p>
          <a:p>
            <a:pPr lvl="1"/>
            <a:r>
              <a:rPr kumimoji="1" lang="en-US" altLang="zh-CN"/>
              <a:t>Note that we also need to store activations &amp; input data ( &amp; optimization state) 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5B93F5-61A1-1C2D-4181-D39847B5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F393605-E3C8-A627-4907-E12B0F37E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921396"/>
            <a:ext cx="3610744" cy="160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614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4E0D7-8CC9-15D5-E871-4CCBC60E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Tensor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19DA1-D316-3DF0-B95F-AA7A519FD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40284" cy="4032448"/>
          </a:xfrm>
        </p:spPr>
        <p:txBody>
          <a:bodyPr/>
          <a:lstStyle/>
          <a:p>
            <a:r>
              <a:rPr kumimoji="1" lang="en-US" altLang="zh-CN" dirty="0"/>
              <a:t>Partition the parameters of a layer</a:t>
            </a:r>
          </a:p>
          <a:p>
            <a:pPr lvl="1"/>
            <a:r>
              <a:rPr kumimoji="1" lang="en-US" altLang="zh-CN" dirty="0"/>
              <a:t>Each partition is deployed on a separate GPU </a:t>
            </a:r>
          </a:p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Support pipeline parallelism with a large layer </a:t>
            </a:r>
          </a:p>
          <a:p>
            <a:pPr lvl="1"/>
            <a:r>
              <a:rPr kumimoji="1" lang="en-US" altLang="zh-CN" dirty="0"/>
              <a:t>Fit the hardware architecture of modern servers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0FED7E-69AE-D31A-2390-4F74D40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9856591-53E5-ABB1-91F1-15AF2FB9321D}"/>
              </a:ext>
            </a:extLst>
          </p:cNvPr>
          <p:cNvGrpSpPr/>
          <p:nvPr/>
        </p:nvGrpSpPr>
        <p:grpSpPr>
          <a:xfrm>
            <a:off x="5909386" y="1876528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322D31A-F0BD-74BB-86CA-D2B961B344B0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00C181E-45F2-B5E0-97FE-71EE19D6553D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D3E18C0-C09D-1A49-E3AE-3BCBB212AAD3}"/>
              </a:ext>
            </a:extLst>
          </p:cNvPr>
          <p:cNvCxnSpPr>
            <a:cxnSpLocks/>
          </p:cNvCxnSpPr>
          <p:nvPr/>
        </p:nvCxnSpPr>
        <p:spPr>
          <a:xfrm>
            <a:off x="6593462" y="24929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F2D19BF1-4BE6-1130-8246-A7778D9F45C4}"/>
              </a:ext>
            </a:extLst>
          </p:cNvPr>
          <p:cNvCxnSpPr>
            <a:cxnSpLocks/>
          </p:cNvCxnSpPr>
          <p:nvPr/>
        </p:nvCxnSpPr>
        <p:spPr>
          <a:xfrm>
            <a:off x="5735342" y="13921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84F6CB7F-7817-D16B-0BC3-90E4BA871AC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531181" y="14307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126DCAA-8A62-21A4-3AA2-D45B4B0B445F}"/>
              </a:ext>
            </a:extLst>
          </p:cNvPr>
          <p:cNvGrpSpPr/>
          <p:nvPr/>
        </p:nvGrpSpPr>
        <p:grpSpPr>
          <a:xfrm>
            <a:off x="7021425" y="745867"/>
            <a:ext cx="581384" cy="616380"/>
            <a:chOff x="7884368" y="1584003"/>
            <a:chExt cx="581384" cy="61638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4651100-EFBE-1457-494B-B87066B872B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593C11-40B8-A6B1-7D0C-33C8123F1C6D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A808883-E5E8-D235-E5D1-EEDF1AEECC09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907320" y="13622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62378F0-4D2E-F1C2-1D4B-655685D0E40D}"/>
              </a:ext>
            </a:extLst>
          </p:cNvPr>
          <p:cNvGrpSpPr/>
          <p:nvPr/>
        </p:nvGrpSpPr>
        <p:grpSpPr>
          <a:xfrm>
            <a:off x="5544600" y="750096"/>
            <a:ext cx="576059" cy="616380"/>
            <a:chOff x="638921" y="2203432"/>
            <a:chExt cx="576059" cy="61638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BF6EE0-FC7B-57A2-7695-B6B1178A763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20B694-B503-AD60-9D47-7D2137EA8C1C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2EBE299-EBEB-DDF3-40B9-020378C4F7EA}"/>
              </a:ext>
            </a:extLst>
          </p:cNvPr>
          <p:cNvGrpSpPr/>
          <p:nvPr/>
        </p:nvGrpSpPr>
        <p:grpSpPr>
          <a:xfrm>
            <a:off x="6400719" y="752315"/>
            <a:ext cx="576059" cy="616380"/>
            <a:chOff x="638921" y="2203432"/>
            <a:chExt cx="576059" cy="61638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4586A5-B146-4C9B-543B-F02DCCE54A0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6EC7FE2-FF40-D564-C590-5ABDC6CA7FE5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5223176E-2637-EA70-0FB9-3B1C82BF172D}"/>
              </a:ext>
            </a:extLst>
          </p:cNvPr>
          <p:cNvSpPr/>
          <p:nvPr/>
        </p:nvSpPr>
        <p:spPr>
          <a:xfrm>
            <a:off x="5907086" y="3009987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D4F221-A107-9D5C-EE8E-84DA10F17661}"/>
              </a:ext>
            </a:extLst>
          </p:cNvPr>
          <p:cNvSpPr txBox="1"/>
          <p:nvPr/>
        </p:nvSpPr>
        <p:spPr>
          <a:xfrm>
            <a:off x="6003948" y="3140306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334834F-216F-EBFF-B82E-126127F77734}"/>
              </a:ext>
            </a:extLst>
          </p:cNvPr>
          <p:cNvCxnSpPr>
            <a:cxnSpLocks/>
          </p:cNvCxnSpPr>
          <p:nvPr/>
        </p:nvCxnSpPr>
        <p:spPr>
          <a:xfrm>
            <a:off x="6605083" y="362636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620AAFD-B396-1245-6A83-AE29FF1717CE}"/>
              </a:ext>
            </a:extLst>
          </p:cNvPr>
          <p:cNvGrpSpPr/>
          <p:nvPr/>
        </p:nvGrpSpPr>
        <p:grpSpPr>
          <a:xfrm>
            <a:off x="7496277" y="2517100"/>
            <a:ext cx="581384" cy="616380"/>
            <a:chOff x="7884368" y="1584003"/>
            <a:chExt cx="581384" cy="6163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0606BF1-6489-3DC1-9C6A-E1835D9A83F9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7BF563F-A935-0387-5DBD-5C8BA774F4D2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7F21EC92-EA34-3974-3F3D-4B6EDACAA52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7166718" y="2825290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F5267E-A6BF-4D6A-7E6C-4215CFA47198}"/>
              </a:ext>
            </a:extLst>
          </p:cNvPr>
          <p:cNvCxnSpPr>
            <a:cxnSpLocks/>
          </p:cNvCxnSpPr>
          <p:nvPr/>
        </p:nvCxnSpPr>
        <p:spPr>
          <a:xfrm flipH="1">
            <a:off x="7312117" y="2847639"/>
            <a:ext cx="912890" cy="986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箭头 29">
            <a:extLst>
              <a:ext uri="{FF2B5EF4-FFF2-40B4-BE49-F238E27FC236}">
                <a16:creationId xmlns:a16="http://schemas.microsoft.com/office/drawing/2014/main" id="{E378E7EE-C12D-AC07-3BE8-6CDEE8C0D6C7}"/>
              </a:ext>
            </a:extLst>
          </p:cNvPr>
          <p:cNvSpPr/>
          <p:nvPr/>
        </p:nvSpPr>
        <p:spPr>
          <a:xfrm rot="19326461">
            <a:off x="7729251" y="443820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6F537FE-E327-18AA-9549-DCABFF34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980" y="116910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右箭头 31">
            <a:extLst>
              <a:ext uri="{FF2B5EF4-FFF2-40B4-BE49-F238E27FC236}">
                <a16:creationId xmlns:a16="http://schemas.microsoft.com/office/drawing/2014/main" id="{965511D6-33DE-B11F-E039-934CFDD8CE82}"/>
              </a:ext>
            </a:extLst>
          </p:cNvPr>
          <p:cNvSpPr/>
          <p:nvPr/>
        </p:nvSpPr>
        <p:spPr>
          <a:xfrm>
            <a:off x="7747997" y="1158464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D6E2C4E-8EB7-814F-2C0F-17F3A4B0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07" y="1189401"/>
            <a:ext cx="616380" cy="6163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E6C70A4-8123-0CCE-500C-195E8B0925DA}"/>
              </a:ext>
            </a:extLst>
          </p:cNvPr>
          <p:cNvCxnSpPr>
            <a:cxnSpLocks/>
          </p:cNvCxnSpPr>
          <p:nvPr/>
        </p:nvCxnSpPr>
        <p:spPr>
          <a:xfrm flipH="1" flipV="1">
            <a:off x="6809921" y="1004694"/>
            <a:ext cx="977048" cy="1085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44105E64-4444-C82E-BACE-172764751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83" y="4354489"/>
            <a:ext cx="4469870" cy="84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423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Forward Pass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228FA46-7ADF-584B-A404-F1E9EFB3C12C}"/>
              </a:ext>
            </a:extLst>
          </p:cNvPr>
          <p:cNvSpPr/>
          <p:nvPr/>
        </p:nvSpPr>
        <p:spPr>
          <a:xfrm>
            <a:off x="1611702" y="1513160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BDB9838-B6CB-8147-8800-13856FAD3A18}"/>
              </a:ext>
            </a:extLst>
          </p:cNvPr>
          <p:cNvSpPr/>
          <p:nvPr/>
        </p:nvSpPr>
        <p:spPr>
          <a:xfrm>
            <a:off x="1611702" y="2336120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6273F63-85AC-904A-BDB8-E34A7ECD59AD}"/>
              </a:ext>
            </a:extLst>
          </p:cNvPr>
          <p:cNvSpPr/>
          <p:nvPr/>
        </p:nvSpPr>
        <p:spPr>
          <a:xfrm>
            <a:off x="3884555" y="1513159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2AF9CDF-7F9A-4046-8BC8-3B812D9A7EF7}"/>
              </a:ext>
            </a:extLst>
          </p:cNvPr>
          <p:cNvSpPr txBox="1"/>
          <p:nvPr/>
        </p:nvSpPr>
        <p:spPr>
          <a:xfrm>
            <a:off x="3272892" y="21860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11C61F1-B3D9-7945-BF56-4F687F995DD9}"/>
              </a:ext>
            </a:extLst>
          </p:cNvPr>
          <p:cNvCxnSpPr/>
          <p:nvPr/>
        </p:nvCxnSpPr>
        <p:spPr>
          <a:xfrm>
            <a:off x="1512405" y="1513160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1DFDBBBC-981C-5045-9F19-36C65EDEBCD8}"/>
              </a:ext>
            </a:extLst>
          </p:cNvPr>
          <p:cNvSpPr txBox="1"/>
          <p:nvPr/>
        </p:nvSpPr>
        <p:spPr>
          <a:xfrm>
            <a:off x="1119713" y="18080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4C3B74D-5487-FB49-93EF-CF4E14A390DB}"/>
              </a:ext>
            </a:extLst>
          </p:cNvPr>
          <p:cNvCxnSpPr/>
          <p:nvPr/>
        </p:nvCxnSpPr>
        <p:spPr>
          <a:xfrm flipV="1">
            <a:off x="1635926" y="1417641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5CB7B564-42E6-BF49-8AAD-265D55276DBA}"/>
              </a:ext>
            </a:extLst>
          </p:cNvPr>
          <p:cNvSpPr txBox="1"/>
          <p:nvPr/>
        </p:nvSpPr>
        <p:spPr>
          <a:xfrm>
            <a:off x="2208518" y="1081306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67A4441-54BB-B340-A405-B3E5E3388682}"/>
              </a:ext>
            </a:extLst>
          </p:cNvPr>
          <p:cNvCxnSpPr>
            <a:cxnSpLocks/>
          </p:cNvCxnSpPr>
          <p:nvPr/>
        </p:nvCxnSpPr>
        <p:spPr>
          <a:xfrm>
            <a:off x="3884555" y="1428049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A89593-AC88-8E42-851F-4538444DAA6D}"/>
              </a:ext>
            </a:extLst>
          </p:cNvPr>
          <p:cNvSpPr txBox="1"/>
          <p:nvPr/>
        </p:nvSpPr>
        <p:spPr>
          <a:xfrm>
            <a:off x="4173448" y="1164321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75CC6DF-E302-2647-A73A-59AA5B1C1704}"/>
              </a:ext>
            </a:extLst>
          </p:cNvPr>
          <p:cNvSpPr txBox="1"/>
          <p:nvPr/>
        </p:nvSpPr>
        <p:spPr>
          <a:xfrm>
            <a:off x="2099955" y="3244188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0760ECC-B865-8340-BD08-FCCAA806FE08}"/>
              </a:ext>
            </a:extLst>
          </p:cNvPr>
          <p:cNvSpPr txBox="1"/>
          <p:nvPr/>
        </p:nvSpPr>
        <p:spPr>
          <a:xfrm>
            <a:off x="4046426" y="3251561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ADD9487-2FC3-1748-A408-079EEC2CAD47}"/>
              </a:ext>
            </a:extLst>
          </p:cNvPr>
          <p:cNvCxnSpPr/>
          <p:nvPr/>
        </p:nvCxnSpPr>
        <p:spPr>
          <a:xfrm>
            <a:off x="3768728" y="1534513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CBD096F6-B050-834E-B1F7-15D4A0A7B1DC}"/>
              </a:ext>
            </a:extLst>
          </p:cNvPr>
          <p:cNvSpPr txBox="1"/>
          <p:nvPr/>
        </p:nvSpPr>
        <p:spPr>
          <a:xfrm>
            <a:off x="3486636" y="2186077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C3C9E2D9-FB8D-1441-B1DD-91676229018E}"/>
              </a:ext>
            </a:extLst>
          </p:cNvPr>
          <p:cNvCxnSpPr>
            <a:cxnSpLocks/>
          </p:cNvCxnSpPr>
          <p:nvPr/>
        </p:nvCxnSpPr>
        <p:spPr>
          <a:xfrm flipH="1">
            <a:off x="4918294" y="2336120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8897216-7C53-4942-8BE5-237B79417D01}"/>
              </a:ext>
            </a:extLst>
          </p:cNvPr>
          <p:cNvSpPr/>
          <p:nvPr/>
        </p:nvSpPr>
        <p:spPr>
          <a:xfrm>
            <a:off x="5527572" y="1500390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77E67E4-5DA1-0D47-9A48-844E0EC8AC48}"/>
              </a:ext>
            </a:extLst>
          </p:cNvPr>
          <p:cNvSpPr/>
          <p:nvPr/>
        </p:nvSpPr>
        <p:spPr>
          <a:xfrm>
            <a:off x="5523737" y="2323350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AD8647F-73E8-5546-89E9-E63F06DFCA24}"/>
              </a:ext>
            </a:extLst>
          </p:cNvPr>
          <p:cNvCxnSpPr>
            <a:cxnSpLocks/>
          </p:cNvCxnSpPr>
          <p:nvPr/>
        </p:nvCxnSpPr>
        <p:spPr>
          <a:xfrm>
            <a:off x="6436532" y="1540110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D046F9D8-51C7-7A44-B93B-F109A08F7CFE}"/>
              </a:ext>
            </a:extLst>
          </p:cNvPr>
          <p:cNvSpPr txBox="1"/>
          <p:nvPr/>
        </p:nvSpPr>
        <p:spPr>
          <a:xfrm>
            <a:off x="6536236" y="1752808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8C89509-8E2B-F146-845B-9D177B6891B6}"/>
              </a:ext>
            </a:extLst>
          </p:cNvPr>
          <p:cNvSpPr txBox="1"/>
          <p:nvPr/>
        </p:nvSpPr>
        <p:spPr>
          <a:xfrm>
            <a:off x="5828294" y="1101256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1B7A36F-5BA4-414B-B58C-FCADFAA7E73C}"/>
              </a:ext>
            </a:extLst>
          </p:cNvPr>
          <p:cNvCxnSpPr>
            <a:cxnSpLocks/>
          </p:cNvCxnSpPr>
          <p:nvPr/>
        </p:nvCxnSpPr>
        <p:spPr>
          <a:xfrm>
            <a:off x="5523737" y="1402379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1E759E7E-5A40-EF43-9DEF-4925CE2E8A8C}"/>
              </a:ext>
            </a:extLst>
          </p:cNvPr>
          <p:cNvSpPr txBox="1"/>
          <p:nvPr/>
        </p:nvSpPr>
        <p:spPr>
          <a:xfrm>
            <a:off x="5561329" y="3221217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56D0515-BA76-CB4D-857E-407FADCB877B}"/>
              </a:ext>
            </a:extLst>
          </p:cNvPr>
          <p:cNvGrpSpPr/>
          <p:nvPr/>
        </p:nvGrpSpPr>
        <p:grpSpPr>
          <a:xfrm>
            <a:off x="6646829" y="1490187"/>
            <a:ext cx="1309547" cy="2146528"/>
            <a:chOff x="8385163" y="2016444"/>
            <a:chExt cx="1746062" cy="2862036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FD22382-1A6D-CE41-BFB8-335BE883E546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B59A5B5-CF36-F94E-A197-2E7AC64C5F9E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Y</a:t>
              </a:r>
              <a:endParaRPr lang="en-US" sz="2100" baseline="30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AD7D2E38-0D3A-1244-A66B-FAD4D1935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/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Requires an all gather communication so that all processes get each others activation data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Suppose with a simple forward, each node needs to send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 </m:t>
                        </m:r>
                      </m:den>
                    </m:f>
                  </m:oMath>
                </a14:m>
                <a:r>
                  <a:rPr lang="en-US" dirty="0"/>
                  <a:t> ~=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  <a:blipFill>
                <a:blip r:embed="rId3"/>
                <a:stretch>
                  <a:fillRect l="-419" t="-2381" b="-5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665F56E4-3DF2-8DF0-D5F8-5B7B4AAF8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1448306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428DF8-7C21-50BC-7FBD-E8CCCBE09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2690798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Backward Pass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27A9C2-63CC-0F4A-8A4B-CE6E56DC6882}"/>
              </a:ext>
            </a:extLst>
          </p:cNvPr>
          <p:cNvSpPr/>
          <p:nvPr/>
        </p:nvSpPr>
        <p:spPr>
          <a:xfrm>
            <a:off x="3021260" y="1592179"/>
            <a:ext cx="1501902" cy="77495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0,</a:t>
            </a: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 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A9A9FF-FE37-EC49-82FC-C12FCA2226F0}"/>
              </a:ext>
            </a:extLst>
          </p:cNvPr>
          <p:cNvSpPr txBox="1"/>
          <p:nvPr/>
        </p:nvSpPr>
        <p:spPr>
          <a:xfrm>
            <a:off x="2669056" y="206984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b="1" kern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57E133-EA32-8C43-BB95-F0976B5CCD72}"/>
              </a:ext>
            </a:extLst>
          </p:cNvPr>
          <p:cNvSpPr txBox="1"/>
          <p:nvPr/>
        </p:nvSpPr>
        <p:spPr>
          <a:xfrm>
            <a:off x="3532490" y="2580063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X</a:t>
            </a:r>
            <a:r>
              <a:rPr lang="en-US" sz="2100" kern="0" baseline="30000">
                <a:solidFill>
                  <a:sysClr val="windowText" lastClr="000000"/>
                </a:solidFill>
              </a:rPr>
              <a:t>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5235CA-9DCC-AD4E-B1FB-5DAF309D3D31}"/>
              </a:ext>
            </a:extLst>
          </p:cNvPr>
          <p:cNvSpPr txBox="1"/>
          <p:nvPr/>
        </p:nvSpPr>
        <p:spPr>
          <a:xfrm>
            <a:off x="1846419" y="3425136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AB837C8-88A3-FA4F-B92F-5681844EE856}"/>
              </a:ext>
            </a:extLst>
          </p:cNvPr>
          <p:cNvCxnSpPr>
            <a:cxnSpLocks/>
          </p:cNvCxnSpPr>
          <p:nvPr/>
        </p:nvCxnSpPr>
        <p:spPr>
          <a:xfrm flipH="1">
            <a:off x="4715304" y="2439178"/>
            <a:ext cx="54863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5AD6EFEE-B8B4-5F43-95F3-54AC6D9C74C0}"/>
              </a:ext>
            </a:extLst>
          </p:cNvPr>
          <p:cNvSpPr/>
          <p:nvPr/>
        </p:nvSpPr>
        <p:spPr>
          <a:xfrm>
            <a:off x="5646025" y="1593135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EBCA97C-1665-C14A-85D2-0F850258C48B}"/>
              </a:ext>
            </a:extLst>
          </p:cNvPr>
          <p:cNvSpPr/>
          <p:nvPr/>
        </p:nvSpPr>
        <p:spPr>
          <a:xfrm>
            <a:off x="5646025" y="2416095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B438001-56EA-084C-8CF1-DE81D6D3E7C6}"/>
              </a:ext>
            </a:extLst>
          </p:cNvPr>
          <p:cNvCxnSpPr/>
          <p:nvPr/>
        </p:nvCxnSpPr>
        <p:spPr>
          <a:xfrm>
            <a:off x="5546728" y="1593135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C33CFED-4EB0-D648-8329-310A6C19E86C}"/>
              </a:ext>
            </a:extLst>
          </p:cNvPr>
          <p:cNvSpPr txBox="1"/>
          <p:nvPr/>
        </p:nvSpPr>
        <p:spPr>
          <a:xfrm>
            <a:off x="5154037" y="1887996"/>
            <a:ext cx="4700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kern="0">
                <a:solidFill>
                  <a:sysClr val="windowText" lastClr="000000"/>
                </a:solidFill>
              </a:rPr>
              <a:t>d</a:t>
            </a:r>
            <a:r>
              <a:rPr lang="en-US" sz="1350" kern="0" baseline="-25000">
                <a:solidFill>
                  <a:sysClr val="windowText" lastClr="000000"/>
                </a:solidFill>
              </a:rPr>
              <a:t>i</a:t>
            </a:r>
            <a:r>
              <a:rPr lang="en-US" sz="1350" kern="0">
                <a:solidFill>
                  <a:sysClr val="windowText" lastClr="000000"/>
                </a:solidFill>
              </a:rPr>
              <a:t>/P</a:t>
            </a:r>
            <a:endParaRPr lang="en-US" sz="1350" kern="0" baseline="-25000">
              <a:solidFill>
                <a:sysClr val="windowText" lastClr="00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33D7C8-B5B0-424E-A51D-B0617F618C32}"/>
              </a:ext>
            </a:extLst>
          </p:cNvPr>
          <p:cNvSpPr txBox="1"/>
          <p:nvPr/>
        </p:nvSpPr>
        <p:spPr>
          <a:xfrm>
            <a:off x="6116876" y="3425136"/>
            <a:ext cx="6156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W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8618DC-916F-E54D-9F0F-8EC43762BDD0}"/>
              </a:ext>
            </a:extLst>
          </p:cNvPr>
          <p:cNvSpPr txBox="1"/>
          <p:nvPr/>
        </p:nvSpPr>
        <p:spPr>
          <a:xfrm>
            <a:off x="110754" y="4161949"/>
            <a:ext cx="632232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/>
              <a:t>No communication needed as every processor only needs the gradient of its own parameters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8CC688E-463C-3750-CB4D-7E4362B8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1586030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2EBE27-D697-7A94-8514-977993C0B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2828522"/>
            <a:ext cx="576064" cy="576064"/>
          </a:xfrm>
          <a:prstGeom prst="rect">
            <a:avLst/>
          </a:prstGeom>
        </p:spPr>
      </p:pic>
      <p:sp>
        <p:nvSpPr>
          <p:cNvPr id="6" name="Rectangle 149">
            <a:extLst>
              <a:ext uri="{FF2B5EF4-FFF2-40B4-BE49-F238E27FC236}">
                <a16:creationId xmlns:a16="http://schemas.microsoft.com/office/drawing/2014/main" id="{8DD312BC-53F3-B734-E0F2-8CA135CBAB16}"/>
              </a:ext>
            </a:extLst>
          </p:cNvPr>
          <p:cNvSpPr/>
          <p:nvPr/>
        </p:nvSpPr>
        <p:spPr>
          <a:xfrm>
            <a:off x="1583656" y="1617638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7" name="Rectangle 150">
            <a:extLst>
              <a:ext uri="{FF2B5EF4-FFF2-40B4-BE49-F238E27FC236}">
                <a16:creationId xmlns:a16="http://schemas.microsoft.com/office/drawing/2014/main" id="{1A5F302F-E2FC-8AD5-457E-97BA5CCE81E6}"/>
              </a:ext>
            </a:extLst>
          </p:cNvPr>
          <p:cNvSpPr/>
          <p:nvPr/>
        </p:nvSpPr>
        <p:spPr>
          <a:xfrm>
            <a:off x="1579821" y="2440598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18031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Backward Pass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AAE1A-77CC-7748-B3BA-6F422B32B488}"/>
              </a:ext>
            </a:extLst>
          </p:cNvPr>
          <p:cNvSpPr/>
          <p:nvPr/>
        </p:nvSpPr>
        <p:spPr>
          <a:xfrm>
            <a:off x="954824" y="1618907"/>
            <a:ext cx="729825" cy="1645919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7BA48-D269-CA45-9E6B-0975733CB835}"/>
              </a:ext>
            </a:extLst>
          </p:cNvPr>
          <p:cNvSpPr/>
          <p:nvPr/>
        </p:nvSpPr>
        <p:spPr>
          <a:xfrm>
            <a:off x="1684649" y="1618907"/>
            <a:ext cx="802629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885781-4A16-5C4D-99ED-28DACB9AE989}"/>
              </a:ext>
            </a:extLst>
          </p:cNvPr>
          <p:cNvSpPr/>
          <p:nvPr/>
        </p:nvSpPr>
        <p:spPr>
          <a:xfrm>
            <a:off x="3227676" y="1618907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8EF37E-EE93-CF4F-8ADE-7344EC150577}"/>
              </a:ext>
            </a:extLst>
          </p:cNvPr>
          <p:cNvSpPr txBox="1"/>
          <p:nvPr/>
        </p:nvSpPr>
        <p:spPr>
          <a:xfrm>
            <a:off x="2616013" y="2291825"/>
            <a:ext cx="25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5DE85E-D3BD-ED47-85C0-D65AB761E491}"/>
              </a:ext>
            </a:extLst>
          </p:cNvPr>
          <p:cNvCxnSpPr>
            <a:cxnSpLocks/>
          </p:cNvCxnSpPr>
          <p:nvPr/>
        </p:nvCxnSpPr>
        <p:spPr>
          <a:xfrm>
            <a:off x="855526" y="1618908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56D8CC-5B9E-F240-9692-036201EDB961}"/>
              </a:ext>
            </a:extLst>
          </p:cNvPr>
          <p:cNvSpPr txBox="1"/>
          <p:nvPr/>
        </p:nvSpPr>
        <p:spPr>
          <a:xfrm>
            <a:off x="462835" y="1913768"/>
            <a:ext cx="4126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22170A8-2F6C-2C45-9C6B-2FE96209213D}"/>
              </a:ext>
            </a:extLst>
          </p:cNvPr>
          <p:cNvCxnSpPr>
            <a:cxnSpLocks/>
          </p:cNvCxnSpPr>
          <p:nvPr/>
        </p:nvCxnSpPr>
        <p:spPr>
          <a:xfrm flipV="1">
            <a:off x="979047" y="1523389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3EC449C-F591-9F45-9030-7D887D16F85E}"/>
              </a:ext>
            </a:extLst>
          </p:cNvPr>
          <p:cNvSpPr txBox="1"/>
          <p:nvPr/>
        </p:nvSpPr>
        <p:spPr>
          <a:xfrm>
            <a:off x="1551639" y="1187054"/>
            <a:ext cx="25632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B4AF59-48A4-2049-BFA9-3A2F531D0680}"/>
              </a:ext>
            </a:extLst>
          </p:cNvPr>
          <p:cNvCxnSpPr>
            <a:cxnSpLocks/>
          </p:cNvCxnSpPr>
          <p:nvPr/>
        </p:nvCxnSpPr>
        <p:spPr>
          <a:xfrm>
            <a:off x="3227676" y="1533797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73FA1883-38D9-CF43-BD7C-0F4753413EEA}"/>
              </a:ext>
            </a:extLst>
          </p:cNvPr>
          <p:cNvSpPr txBox="1"/>
          <p:nvPr/>
        </p:nvSpPr>
        <p:spPr>
          <a:xfrm>
            <a:off x="3516569" y="1270069"/>
            <a:ext cx="2322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D05E4E-8569-3446-849D-FA4FC9358B60}"/>
              </a:ext>
            </a:extLst>
          </p:cNvPr>
          <p:cNvSpPr txBox="1"/>
          <p:nvPr/>
        </p:nvSpPr>
        <p:spPr>
          <a:xfrm>
            <a:off x="1443077" y="3349936"/>
            <a:ext cx="473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T</a:t>
            </a:r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3E2A8F-0DDF-F546-8604-45B12CB68527}"/>
              </a:ext>
            </a:extLst>
          </p:cNvPr>
          <p:cNvSpPr txBox="1"/>
          <p:nvPr/>
        </p:nvSpPr>
        <p:spPr>
          <a:xfrm>
            <a:off x="3389547" y="3357309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885872F-FF01-544D-9BF6-20E5125FCEBA}"/>
              </a:ext>
            </a:extLst>
          </p:cNvPr>
          <p:cNvCxnSpPr>
            <a:cxnSpLocks/>
          </p:cNvCxnSpPr>
          <p:nvPr/>
        </p:nvCxnSpPr>
        <p:spPr>
          <a:xfrm>
            <a:off x="3111849" y="1640261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9E1CCA6-6B68-3B43-A223-369F15C4F4F1}"/>
              </a:ext>
            </a:extLst>
          </p:cNvPr>
          <p:cNvSpPr txBox="1"/>
          <p:nvPr/>
        </p:nvSpPr>
        <p:spPr>
          <a:xfrm>
            <a:off x="2829758" y="2291825"/>
            <a:ext cx="25632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90BECAC-226F-4F41-913E-AAED5D889354}"/>
              </a:ext>
            </a:extLst>
          </p:cNvPr>
          <p:cNvCxnSpPr>
            <a:cxnSpLocks/>
          </p:cNvCxnSpPr>
          <p:nvPr/>
        </p:nvCxnSpPr>
        <p:spPr>
          <a:xfrm flipH="1">
            <a:off x="4261415" y="1640261"/>
            <a:ext cx="419022" cy="801606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BC93AA5-19AE-3A45-8974-1C3805DEAE35}"/>
              </a:ext>
            </a:extLst>
          </p:cNvPr>
          <p:cNvSpPr/>
          <p:nvPr/>
        </p:nvSpPr>
        <p:spPr>
          <a:xfrm>
            <a:off x="4885311" y="299441"/>
            <a:ext cx="783307" cy="164592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A87080A-66FF-844D-986B-C52F862B62A4}"/>
              </a:ext>
            </a:extLst>
          </p:cNvPr>
          <p:cNvSpPr/>
          <p:nvPr/>
        </p:nvSpPr>
        <p:spPr>
          <a:xfrm>
            <a:off x="4885311" y="2370028"/>
            <a:ext cx="783307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baseline="-25000">
              <a:solidFill>
                <a:sysClr val="windowText" lastClr="000000"/>
              </a:solidFill>
              <a:latin typeface="Calibri" panose="020F0502020204030204"/>
            </a:endParaRP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55CFFC1-B4FB-BD41-8BE2-2606BA3AC53E}"/>
              </a:ext>
            </a:extLst>
          </p:cNvPr>
          <p:cNvCxnSpPr>
            <a:cxnSpLocks/>
          </p:cNvCxnSpPr>
          <p:nvPr/>
        </p:nvCxnSpPr>
        <p:spPr>
          <a:xfrm flipH="1" flipV="1">
            <a:off x="4261415" y="2430325"/>
            <a:ext cx="444267" cy="666817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51A86572-BA0E-6D46-91E5-5827E768D373}"/>
              </a:ext>
            </a:extLst>
          </p:cNvPr>
          <p:cNvSpPr txBox="1"/>
          <p:nvPr/>
        </p:nvSpPr>
        <p:spPr>
          <a:xfrm>
            <a:off x="4898022" y="4135736"/>
            <a:ext cx="880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X</a:t>
            </a: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DB893B-D6BC-0A43-BC87-8B638A1E7E3C}"/>
              </a:ext>
            </a:extLst>
          </p:cNvPr>
          <p:cNvGrpSpPr/>
          <p:nvPr/>
        </p:nvGrpSpPr>
        <p:grpSpPr>
          <a:xfrm>
            <a:off x="6088240" y="1547068"/>
            <a:ext cx="1951203" cy="2146528"/>
            <a:chOff x="7781924" y="1854306"/>
            <a:chExt cx="2601604" cy="286203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78BE0F-12DC-EA49-BC10-2CAF24415C1C}"/>
                </a:ext>
              </a:extLst>
            </p:cNvPr>
            <p:cNvSpPr/>
            <p:nvPr/>
          </p:nvSpPr>
          <p:spPr>
            <a:xfrm>
              <a:off x="9339119" y="1854306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136A16-0425-084D-AB25-C245D1703615}"/>
                </a:ext>
              </a:extLst>
            </p:cNvPr>
            <p:cNvSpPr txBox="1"/>
            <p:nvPr/>
          </p:nvSpPr>
          <p:spPr>
            <a:xfrm>
              <a:off x="9545693" y="4162345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defRPr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∇</a:t>
              </a:r>
              <a:r>
                <a:rPr lang="en-US" sz="2100" baseline="-25000">
                  <a:solidFill>
                    <a:prstClr val="black"/>
                  </a:solidFill>
                  <a:latin typeface="Calibri" panose="020F0502020204030204"/>
                </a:rPr>
                <a:t>X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7156F72-DECF-CD43-9EC2-A9B86633D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37466" y="2989118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  <p:sp>
          <p:nvSpPr>
            <p:cNvPr id="72" name="Plus 71">
              <a:extLst>
                <a:ext uri="{FF2B5EF4-FFF2-40B4-BE49-F238E27FC236}">
                  <a16:creationId xmlns:a16="http://schemas.microsoft.com/office/drawing/2014/main" id="{5A8156E8-F824-F54E-A860-DF7A9681C485}"/>
                </a:ext>
              </a:extLst>
            </p:cNvPr>
            <p:cNvSpPr/>
            <p:nvPr/>
          </p:nvSpPr>
          <p:spPr>
            <a:xfrm>
              <a:off x="7781924" y="2712572"/>
              <a:ext cx="526943" cy="515300"/>
            </a:xfrm>
            <a:prstGeom prst="mathPlus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/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Aggregating input gradient requires an </a:t>
                </a:r>
                <a:r>
                  <a:rPr lang="en-US" dirty="0" err="1">
                    <a:solidFill>
                      <a:srgbClr val="FF0000"/>
                    </a:solidFill>
                  </a:rPr>
                  <a:t>allreduce</a:t>
                </a:r>
                <a:r>
                  <a:rPr lang="en-US" dirty="0"/>
                  <a:t> operation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Cost (using ring):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dirty="0"/>
                  <a:t>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 ×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  <a:blipFill>
                <a:blip r:embed="rId3"/>
                <a:stretch>
                  <a:fillRect l="-473" t="-3175" b="-15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27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EC2BF-7638-1310-C585-F9F874087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/>
          <a:lstStyle/>
          <a:p>
            <a:r>
              <a:rPr kumimoji="1" lang="en-US" altLang="zh-CN" dirty="0"/>
              <a:t>Tensor parallelism: communication analysis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7BC1BC-B52D-84EA-62A0-1F870385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7EFBB3CC-016B-4285-44A8-56AC079B4D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733656" cy="4356826"/>
              </a:xfrm>
            </p:spPr>
            <p:txBody>
              <a:bodyPr/>
              <a:lstStyle/>
              <a:p>
                <a:r>
                  <a:rPr kumimoji="1" lang="en-US" altLang="zh-CN" dirty="0"/>
                  <a:t>Suppose W is di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 dirty="0" smtClean="0">
                        <a:latin typeface="Cambria Math" panose="02040503050406030204" pitchFamily="18" charset="0"/>
                      </a:rPr>
                      <m:t>𝒅𝒊</m:t>
                    </m:r>
                  </m:oMath>
                </a14:m>
                <a:r>
                  <a:rPr kumimoji="1" lang="en-US" altLang="zh-CN" dirty="0"/>
                  <a:t>, and X is di</a:t>
                </a:r>
                <a14:m>
                  <m:oMath xmlns:m="http://schemas.openxmlformats.org/officeDocument/2006/math"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, we have P partitions </a:t>
                </a:r>
              </a:p>
              <a:p>
                <a:r>
                  <a:rPr kumimoji="1" lang="en-US" altLang="zh-CN" dirty="0"/>
                  <a:t>Setup: partition the graph into P partitions w/ model parallelism</a:t>
                </a:r>
              </a:p>
              <a:p>
                <a:pPr lvl="1"/>
                <a:r>
                  <a:rPr kumimoji="1" lang="en-US" altLang="zh-CN" dirty="0"/>
                  <a:t>What is the expected communication needed for a link? </a:t>
                </a:r>
              </a:p>
              <a:p>
                <a:pPr lvl="1"/>
                <a:r>
                  <a:rPr kumimoji="1" lang="en-US" altLang="zh-CN" dirty="0"/>
                  <a:t>Typically, much higher than pipeline parallelism </a:t>
                </a:r>
              </a:p>
              <a:p>
                <a:r>
                  <a:rPr kumimoji="1" lang="en-US" altLang="zh-CN" dirty="0"/>
                  <a:t>Forward pass of tensor parallelism:</a:t>
                </a:r>
              </a:p>
              <a:p>
                <a:pPr lvl="1"/>
                <a:r>
                  <a:rPr kumimoji="1" lang="en-US" altLang="zh-CN" dirty="0"/>
                  <a:t>(di * B / P) * ( P – 1) // must communicates with all the partitions </a:t>
                </a:r>
              </a:p>
              <a:p>
                <a:r>
                  <a:rPr kumimoji="1" lang="en-US" altLang="zh-CN" dirty="0"/>
                  <a:t>Forward pass of pipeline parallelism:</a:t>
                </a:r>
              </a:p>
              <a:p>
                <a:pPr lvl="1"/>
                <a:r>
                  <a:rPr kumimoji="1" lang="en-US" altLang="zh-CN" dirty="0"/>
                  <a:t>(di * B / P) // only needs to pass to the next stage </a:t>
                </a:r>
              </a:p>
              <a:p>
                <a:r>
                  <a:rPr kumimoji="1" lang="en-US" altLang="zh-CN" dirty="0"/>
                  <a:t>In general, tensor parallelism has a higher communication cost! </a:t>
                </a:r>
              </a:p>
            </p:txBody>
          </p:sp>
        </mc:Choice>
        <mc:Fallback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7EFBB3CC-016B-4285-44A8-56AC079B4D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733656" cy="4356826"/>
              </a:xfrm>
              <a:blipFill>
                <a:blip r:embed="rId3"/>
                <a:stretch>
                  <a:fillRect l="-727" t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1382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54E19-391B-0F1A-8BBE-1566D8F4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altogether: parallelize distributed training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187FF-235B-EB37-F07B-BD396A94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A7D67B-48F8-CE78-3156-4CAC49C9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/>
          </a:p>
        </p:txBody>
      </p:sp>
      <p:pic>
        <p:nvPicPr>
          <p:cNvPr id="6146" name="Picture 2" descr="3D parallelism in DeepSpeed">
            <a:extLst>
              <a:ext uri="{FF2B5EF4-FFF2-40B4-BE49-F238E27FC236}">
                <a16:creationId xmlns:a16="http://schemas.microsoft.com/office/drawing/2014/main" id="{1191CFE0-1C32-6699-7BF3-75577FFA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8" y="1129570"/>
            <a:ext cx="7088764" cy="425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9292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71B069-AD2F-F02B-1803-2C64AF7E7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model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8ABCF9-3037-D14B-8F44-71E3A62B8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 forms: pipeline parallelism + tensor parallelism </a:t>
            </a:r>
          </a:p>
          <a:p>
            <a:r>
              <a:rPr kumimoji="1" lang="en-US" altLang="zh-CN" dirty="0"/>
              <a:t>Pipeline parallelism </a:t>
            </a:r>
          </a:p>
          <a:p>
            <a:pPr lvl="1"/>
            <a:r>
              <a:rPr kumimoji="1" lang="en-US" altLang="zh-CN" dirty="0"/>
              <a:t>Partition the computation graph by layers </a:t>
            </a:r>
          </a:p>
          <a:p>
            <a:pPr lvl="1"/>
            <a:r>
              <a:rPr kumimoji="1" lang="en-US" altLang="zh-CN" dirty="0"/>
              <a:t>Pros: reduced communication </a:t>
            </a:r>
          </a:p>
          <a:p>
            <a:pPr lvl="1"/>
            <a:r>
              <a:rPr kumimoji="1" lang="en-US" altLang="zh-CN" dirty="0"/>
              <a:t>Cons: bubbles  </a:t>
            </a:r>
          </a:p>
          <a:p>
            <a:r>
              <a:rPr kumimoji="1" lang="en-US" altLang="zh-CN" dirty="0"/>
              <a:t>Tensor parallelism </a:t>
            </a:r>
          </a:p>
          <a:p>
            <a:pPr lvl="1"/>
            <a:r>
              <a:rPr kumimoji="1" lang="en-US" altLang="zh-CN" dirty="0"/>
              <a:t>Partition the parameters of a layer (or a set of layers )</a:t>
            </a:r>
          </a:p>
          <a:p>
            <a:pPr lvl="1"/>
            <a:r>
              <a:rPr kumimoji="1" lang="en-US" altLang="zh-CN" dirty="0"/>
              <a:t>Pros: better support for large models </a:t>
            </a:r>
          </a:p>
          <a:p>
            <a:pPr lvl="1"/>
            <a:r>
              <a:rPr kumimoji="1" lang="en-US" altLang="zh-CN" dirty="0"/>
              <a:t>Cons: high communication cost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993B0-34AA-2506-94C1-726CD1DF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8386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Case study: A100 vs. A800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799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42F609-53FB-A319-EA49-594B5438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The US conducted a GPU ban on China, mainly restricting GPU communication performance (some kind of </a:t>
            </a:r>
            <a:r>
              <a:rPr kumimoji="1" lang="en-US" altLang="zh-CN" dirty="0" err="1"/>
              <a:t>out-dated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CF2C0-4E6E-7D5D-D539-53DC030A8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278256-0CC6-B555-E4E2-83AC1899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54482B-CB27-5A47-810D-AF6F29D08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85" y="1129308"/>
            <a:ext cx="2088232" cy="45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9147C6A-7FDC-92E1-D01D-44CAE02DD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696" y="1039871"/>
            <a:ext cx="2498788" cy="45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4649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0C41F8-942B-AADF-0872-C0C8272B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>
            <a:normAutofit/>
          </a:bodyPr>
          <a:lstStyle/>
          <a:p>
            <a:r>
              <a:rPr kumimoji="1" lang="en-US" altLang="zh-CN"/>
              <a:t>Case study: A100 vs. A800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DF71C-1E77-9660-5197-CAF32588E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/>
          </a:p>
        </p:txBody>
      </p:sp>
      <p:pic>
        <p:nvPicPr>
          <p:cNvPr id="12" name="图片 11" descr="表格&#10;&#10;描述已自动生成">
            <a:extLst>
              <a:ext uri="{FF2B5EF4-FFF2-40B4-BE49-F238E27FC236}">
                <a16:creationId xmlns:a16="http://schemas.microsoft.com/office/drawing/2014/main" id="{3A047101-36ED-454B-C103-3D967619E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2048"/>
            <a:ext cx="4324885" cy="4344086"/>
          </a:xfrm>
          <a:prstGeom prst="rect">
            <a:avLst/>
          </a:prstGeom>
        </p:spPr>
      </p:pic>
      <p:pic>
        <p:nvPicPr>
          <p:cNvPr id="16" name="图片 15" descr="表格&#10;&#10;描述已自动生成">
            <a:extLst>
              <a:ext uri="{FF2B5EF4-FFF2-40B4-BE49-F238E27FC236}">
                <a16:creationId xmlns:a16="http://schemas.microsoft.com/office/drawing/2014/main" id="{A967E2BD-3B47-2A33-B409-583A27E83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91638"/>
            <a:ext cx="3131114" cy="427328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41F0A7A0-ED9D-099B-6450-EDB8FE112F31}"/>
              </a:ext>
            </a:extLst>
          </p:cNvPr>
          <p:cNvSpPr/>
          <p:nvPr/>
        </p:nvSpPr>
        <p:spPr>
          <a:xfrm>
            <a:off x="0" y="4523362"/>
            <a:ext cx="4355976" cy="422370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C8E26F0-0F3E-E5D6-B098-D9C7C7CEDBF9}"/>
              </a:ext>
            </a:extLst>
          </p:cNvPr>
          <p:cNvSpPr/>
          <p:nvPr/>
        </p:nvSpPr>
        <p:spPr>
          <a:xfrm>
            <a:off x="4932040" y="4801716"/>
            <a:ext cx="4355976" cy="655319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03324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DA5746-D371-EB02-61C0-45373FF9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8831"/>
            <a:ext cx="4042792" cy="1836546"/>
          </a:xfrm>
        </p:spPr>
        <p:txBody>
          <a:bodyPr/>
          <a:lstStyle/>
          <a:p>
            <a:r>
              <a:rPr kumimoji="1" lang="en-US" altLang="zh-CN" dirty="0"/>
              <a:t>Case study: Distributed training on DGX A100 (8 X A100 server)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5416BF-C3A9-3897-F67A-5A289263F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5371"/>
            <a:ext cx="4042792" cy="4513685"/>
          </a:xfrm>
        </p:spPr>
        <p:txBody>
          <a:bodyPr/>
          <a:lstStyle/>
          <a:p>
            <a:r>
              <a:rPr kumimoji="1" lang="en-US" altLang="zh-CN" dirty="0"/>
              <a:t>Key components </a:t>
            </a:r>
          </a:p>
          <a:p>
            <a:pPr lvl="1"/>
            <a:r>
              <a:rPr kumimoji="1" lang="en-US" altLang="zh-CN" dirty="0"/>
              <a:t>8 X A100 GPUs </a:t>
            </a:r>
          </a:p>
          <a:p>
            <a:pPr lvl="1"/>
            <a:r>
              <a:rPr kumimoji="1" lang="en-US" altLang="zh-CN" dirty="0"/>
              <a:t>Up to 8 X ConnectX-6/7 NIC (50/100/200 Gbps, unidirectional) </a:t>
            </a:r>
          </a:p>
          <a:p>
            <a:r>
              <a:rPr kumimoji="1" lang="en-US" altLang="zh-CN" dirty="0"/>
              <a:t>GPUs are connected via </a:t>
            </a:r>
            <a:r>
              <a:rPr kumimoji="1" lang="en-US" altLang="zh-CN" dirty="0" err="1"/>
              <a:t>NVLink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600GBps (bi-directional) w/ A100</a:t>
            </a:r>
          </a:p>
          <a:p>
            <a:pPr lvl="1"/>
            <a:r>
              <a:rPr kumimoji="1" lang="en-US" altLang="zh-CN" dirty="0"/>
              <a:t>400GBps (bi-directional) w/ A800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6DD43C-D032-0AB0-3A55-ED964098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1026" name="Picture 2" descr="NVIDIA DGX A100 40GB Datasheet">
            <a:extLst>
              <a:ext uri="{FF2B5EF4-FFF2-40B4-BE49-F238E27FC236}">
                <a16:creationId xmlns:a16="http://schemas.microsoft.com/office/drawing/2014/main" id="{770FB19E-D85C-ED5C-DC22-456D0B054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5212"/>
            <a:ext cx="4597690" cy="59538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62DACF0-4D81-0D1D-0CF3-0AB05F7A3B6A}"/>
              </a:ext>
            </a:extLst>
          </p:cNvPr>
          <p:cNvSpPr/>
          <p:nvPr/>
        </p:nvSpPr>
        <p:spPr>
          <a:xfrm>
            <a:off x="7164288" y="3242134"/>
            <a:ext cx="1800200" cy="936104"/>
          </a:xfrm>
          <a:prstGeom prst="rect">
            <a:avLst/>
          </a:prstGeom>
          <a:noFill/>
          <a:ln w="127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94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9C152-4203-E3E7-E9EC-26BA5C9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865A3-6159-0B20-3FE4-9D1884C3F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57487"/>
            <a:ext cx="8435280" cy="1857505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Interconnect setup </a:t>
            </a:r>
          </a:p>
          <a:p>
            <a:pPr lvl="1"/>
            <a:r>
              <a:rPr kumimoji="1" lang="en-US" altLang="zh-CN" dirty="0"/>
              <a:t>Between servers, up to 8 X 200Gbps ConnectX-6/7 (200GBps, </a:t>
            </a:r>
            <a:r>
              <a:rPr kumimoji="1" lang="en-US" altLang="zh-CN" dirty="0" err="1"/>
              <a:t>uni</a:t>
            </a:r>
            <a:r>
              <a:rPr kumimoji="1" lang="en-US" altLang="zh-CN" dirty="0"/>
              <a:t>-directional); however, in real evaluation, </a:t>
            </a:r>
            <a:r>
              <a:rPr kumimoji="1" lang="en-US" altLang="zh-CN" b="1" dirty="0">
                <a:solidFill>
                  <a:srgbClr val="FF0000"/>
                </a:solidFill>
              </a:rPr>
              <a:t>typically measured 160GBps (why?)</a:t>
            </a:r>
          </a:p>
          <a:p>
            <a:pPr lvl="1"/>
            <a:r>
              <a:rPr kumimoji="1" lang="en-US" altLang="zh-CN" dirty="0"/>
              <a:t>Between GPUs: 600/400 </a:t>
            </a:r>
            <a:r>
              <a:rPr kumimoji="1" lang="en-US" altLang="zh-CN" dirty="0" err="1"/>
              <a:t>GBps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NVLink</a:t>
            </a:r>
            <a:r>
              <a:rPr kumimoji="1" lang="en-US" altLang="zh-CN" dirty="0"/>
              <a:t> (bi-directional) = 300/200 </a:t>
            </a:r>
            <a:r>
              <a:rPr kumimoji="1" lang="en-US" altLang="zh-CN" dirty="0" err="1"/>
              <a:t>GBps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NVLink</a:t>
            </a:r>
            <a:r>
              <a:rPr kumimoji="1" lang="en-US" altLang="zh-CN" dirty="0"/>
              <a:t> (</a:t>
            </a:r>
            <a:r>
              <a:rPr kumimoji="1" lang="en-US" altLang="zh-CN" dirty="0" err="1"/>
              <a:t>uni</a:t>
            </a:r>
            <a:r>
              <a:rPr kumimoji="1" lang="en-US" altLang="zh-CN" dirty="0"/>
              <a:t>-directional)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EB415-4409-06CE-CCBA-EB06DBD8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470DB8-58DD-14A2-9B47-5467A80E0924}"/>
              </a:ext>
            </a:extLst>
          </p:cNvPr>
          <p:cNvGrpSpPr/>
          <p:nvPr/>
        </p:nvGrpSpPr>
        <p:grpSpPr>
          <a:xfrm>
            <a:off x="747744" y="1527803"/>
            <a:ext cx="1296144" cy="612068"/>
            <a:chOff x="1475656" y="2605472"/>
            <a:chExt cx="1296144" cy="61206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18CBB29-DFFF-9197-1386-287235E7BF05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0D18CE8-AA96-93D1-9E58-2F6A36FC6467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6924855-5B2F-1B16-269E-1D2119D955D1}"/>
              </a:ext>
            </a:extLst>
          </p:cNvPr>
          <p:cNvGrpSpPr/>
          <p:nvPr/>
        </p:nvGrpSpPr>
        <p:grpSpPr>
          <a:xfrm>
            <a:off x="747744" y="2571920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5A1EE5F-5ED1-6B84-5643-367B80712BAE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FC99C8C-AF42-24FD-81EA-9CFDEFE1F6B7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80047D5-991D-CD70-5A93-1914C749C195}"/>
              </a:ext>
            </a:extLst>
          </p:cNvPr>
          <p:cNvGrpSpPr/>
          <p:nvPr/>
        </p:nvGrpSpPr>
        <p:grpSpPr>
          <a:xfrm>
            <a:off x="2403928" y="1527803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1C27B22-FD9B-A6A7-27D5-230DECF93D97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657CBBB-581D-13C9-0884-E19458A4BF6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3F1564C-069B-8BDE-769A-EDA3A1297650}"/>
              </a:ext>
            </a:extLst>
          </p:cNvPr>
          <p:cNvGrpSpPr/>
          <p:nvPr/>
        </p:nvGrpSpPr>
        <p:grpSpPr>
          <a:xfrm>
            <a:off x="2403928" y="2571920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6867A56-5296-81E5-C602-079F70E43D64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29822CF-1E32-9A75-CF2B-7A25D565BA49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E6077E1-7B6F-C7E2-7E08-85FE5256CBA9}"/>
              </a:ext>
            </a:extLst>
          </p:cNvPr>
          <p:cNvGrpSpPr/>
          <p:nvPr/>
        </p:nvGrpSpPr>
        <p:grpSpPr>
          <a:xfrm>
            <a:off x="5068224" y="1527803"/>
            <a:ext cx="1296144" cy="612068"/>
            <a:chOff x="1475656" y="2605472"/>
            <a:chExt cx="1296144" cy="61206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4A0C14E-78C4-CD39-6E9A-9CF7B3BB12F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826144A-2F27-E734-E68F-AA73F6DD95B4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4599D4A-E0F4-529B-386F-5484E7E3D5BC}"/>
              </a:ext>
            </a:extLst>
          </p:cNvPr>
          <p:cNvGrpSpPr/>
          <p:nvPr/>
        </p:nvGrpSpPr>
        <p:grpSpPr>
          <a:xfrm>
            <a:off x="5068224" y="2571920"/>
            <a:ext cx="1296144" cy="612068"/>
            <a:chOff x="1475656" y="2605472"/>
            <a:chExt cx="1296144" cy="612068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9DE33F0-4F57-BED2-1899-11DBC8C854D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D17291C-0806-18F4-70BF-63C9EA437689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7A5B475-684A-5BBA-A5EA-569D830534E1}"/>
              </a:ext>
            </a:extLst>
          </p:cNvPr>
          <p:cNvGrpSpPr/>
          <p:nvPr/>
        </p:nvGrpSpPr>
        <p:grpSpPr>
          <a:xfrm>
            <a:off x="6724408" y="1527803"/>
            <a:ext cx="1296144" cy="612068"/>
            <a:chOff x="1475656" y="2605472"/>
            <a:chExt cx="1296144" cy="612068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DDF506E-BF03-8A75-B59E-99BF01EB794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1DD31FC-13B0-AE81-EF14-B24EE1808BD0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9DE6D84-D364-5C9D-2B58-3E7E830E1CD7}"/>
              </a:ext>
            </a:extLst>
          </p:cNvPr>
          <p:cNvGrpSpPr/>
          <p:nvPr/>
        </p:nvGrpSpPr>
        <p:grpSpPr>
          <a:xfrm>
            <a:off x="6514737" y="2575395"/>
            <a:ext cx="1296144" cy="612068"/>
            <a:chOff x="1475656" y="2605472"/>
            <a:chExt cx="1296144" cy="61206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AAB5B33-AF3F-E3A8-7C73-777FC5749B3C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56364D9-94CA-FC30-1701-9BFDAA1559F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A7AB12EA-A8AB-EA11-26F6-477401CE462C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395816" y="2139871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3CA69B00-CFD5-F814-8CD4-643E1B78CDAF}"/>
              </a:ext>
            </a:extLst>
          </p:cNvPr>
          <p:cNvCxnSpPr>
            <a:cxnSpLocks/>
          </p:cNvCxnSpPr>
          <p:nvPr/>
        </p:nvCxnSpPr>
        <p:spPr>
          <a:xfrm flipV="1">
            <a:off x="1395816" y="2139871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B6052D4-AF35-53E9-C6A4-E0EF92092A20}"/>
              </a:ext>
            </a:extLst>
          </p:cNvPr>
          <p:cNvCxnSpPr>
            <a:cxnSpLocks/>
          </p:cNvCxnSpPr>
          <p:nvPr/>
        </p:nvCxnSpPr>
        <p:spPr>
          <a:xfrm>
            <a:off x="5800528" y="2137266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6C149BB2-D7A3-DE66-12FE-E34057A01D73}"/>
              </a:ext>
            </a:extLst>
          </p:cNvPr>
          <p:cNvCxnSpPr>
            <a:cxnSpLocks/>
          </p:cNvCxnSpPr>
          <p:nvPr/>
        </p:nvCxnSpPr>
        <p:spPr>
          <a:xfrm flipV="1">
            <a:off x="5800528" y="2137266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5B526898-443D-1F55-2F26-9C21DF70B1BE}"/>
              </a:ext>
            </a:extLst>
          </p:cNvPr>
          <p:cNvCxnSpPr>
            <a:cxnSpLocks/>
          </p:cNvCxnSpPr>
          <p:nvPr/>
        </p:nvCxnSpPr>
        <p:spPr>
          <a:xfrm>
            <a:off x="2155394" y="2350636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5882F48B-86BD-A47B-50F7-9D9308D35633}"/>
              </a:ext>
            </a:extLst>
          </p:cNvPr>
          <p:cNvSpPr txBox="1"/>
          <p:nvPr/>
        </p:nvSpPr>
        <p:spPr>
          <a:xfrm>
            <a:off x="7661596" y="2162435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46E6EFB-1762-C718-F05C-72BFA32A5582}"/>
              </a:ext>
            </a:extLst>
          </p:cNvPr>
          <p:cNvSpPr txBox="1"/>
          <p:nvPr/>
        </p:nvSpPr>
        <p:spPr>
          <a:xfrm>
            <a:off x="307624" y="2163601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55D47FE-10FB-F6C2-1203-72BD6DEA9B93}"/>
              </a:ext>
            </a:extLst>
          </p:cNvPr>
          <p:cNvSpPr txBox="1"/>
          <p:nvPr/>
        </p:nvSpPr>
        <p:spPr>
          <a:xfrm>
            <a:off x="3988104" y="2143390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698B4FE-B2D0-D3E2-9567-B00A44337120}"/>
              </a:ext>
            </a:extLst>
          </p:cNvPr>
          <p:cNvSpPr/>
          <p:nvPr/>
        </p:nvSpPr>
        <p:spPr>
          <a:xfrm>
            <a:off x="137616" y="1383787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CE50C1B-DD0B-D32A-A749-50CF539D29C1}"/>
              </a:ext>
            </a:extLst>
          </p:cNvPr>
          <p:cNvSpPr/>
          <p:nvPr/>
        </p:nvSpPr>
        <p:spPr>
          <a:xfrm>
            <a:off x="4932040" y="1386609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89C6BF3-443C-C293-0DB2-6FAAC752CF1E}"/>
              </a:ext>
            </a:extLst>
          </p:cNvPr>
          <p:cNvSpPr txBox="1"/>
          <p:nvPr/>
        </p:nvSpPr>
        <p:spPr>
          <a:xfrm>
            <a:off x="1683848" y="338413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Server#0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7EAE34B-D58D-C5C3-E888-A12F8070B029}"/>
              </a:ext>
            </a:extLst>
          </p:cNvPr>
          <p:cNvSpPr txBox="1"/>
          <p:nvPr/>
        </p:nvSpPr>
        <p:spPr>
          <a:xfrm>
            <a:off x="6179840" y="3434846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Server#1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55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9C152-4203-E3E7-E9EC-26BA5C9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865A3-6159-0B20-3FE4-9D1884C3F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793604"/>
            <a:ext cx="8229600" cy="168018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Setup: pipeline + tensor parallelism </a:t>
            </a:r>
          </a:p>
          <a:p>
            <a:pPr lvl="1"/>
            <a:r>
              <a:rPr kumimoji="1" lang="en-US" altLang="zh-CN" dirty="0"/>
              <a:t>Two servers, each server: 8 GPUs (e.g., DGX A100) </a:t>
            </a:r>
          </a:p>
          <a:p>
            <a:pPr lvl="1"/>
            <a:r>
              <a:rPr kumimoji="1" lang="en-US" altLang="zh-CN" dirty="0"/>
              <a:t>Within each server, tensor parallelism (model partitioned on 8 GPUs) </a:t>
            </a:r>
          </a:p>
          <a:p>
            <a:pPr lvl="1"/>
            <a:r>
              <a:rPr kumimoji="1" lang="en-US" altLang="zh-CN" dirty="0"/>
              <a:t>Between servers, pipeline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EB415-4409-06CE-CCBA-EB06DBD8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79D64CB-8232-07AA-8449-B3043921B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177314"/>
            <a:ext cx="2016224" cy="168018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C64F845-DAA1-5710-426E-D27A912DE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177314"/>
            <a:ext cx="2016224" cy="168018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E2BC41C-CC61-B2C5-83B8-DB4B04475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754" y="1372609"/>
            <a:ext cx="900190" cy="1534610"/>
          </a:xfrm>
          <a:prstGeom prst="rect">
            <a:avLst/>
          </a:prstGeom>
        </p:spPr>
      </p:pic>
      <p:sp>
        <p:nvSpPr>
          <p:cNvPr id="21" name="任意形状 20">
            <a:extLst>
              <a:ext uri="{FF2B5EF4-FFF2-40B4-BE49-F238E27FC236}">
                <a16:creationId xmlns:a16="http://schemas.microsoft.com/office/drawing/2014/main" id="{1198C4DD-3284-6A60-FF6A-2F2652A9EC19}"/>
              </a:ext>
            </a:extLst>
          </p:cNvPr>
          <p:cNvSpPr/>
          <p:nvPr/>
        </p:nvSpPr>
        <p:spPr>
          <a:xfrm>
            <a:off x="3910263" y="1102775"/>
            <a:ext cx="3585411" cy="1876728"/>
          </a:xfrm>
          <a:custGeom>
            <a:avLst/>
            <a:gdLst>
              <a:gd name="connsiteX0" fmla="*/ 0 w 3585411"/>
              <a:gd name="connsiteY0" fmla="*/ 713993 h 1876728"/>
              <a:gd name="connsiteX1" fmla="*/ 757990 w 3585411"/>
              <a:gd name="connsiteY1" fmla="*/ 40225 h 1876728"/>
              <a:gd name="connsiteX2" fmla="*/ 1672390 w 3585411"/>
              <a:gd name="connsiteY2" fmla="*/ 1760741 h 1876728"/>
              <a:gd name="connsiteX3" fmla="*/ 3585411 w 3585411"/>
              <a:gd name="connsiteY3" fmla="*/ 1580267 h 187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5411" h="1876728">
                <a:moveTo>
                  <a:pt x="0" y="713993"/>
                </a:moveTo>
                <a:cubicBezTo>
                  <a:pt x="239629" y="289880"/>
                  <a:pt x="479258" y="-134233"/>
                  <a:pt x="757990" y="40225"/>
                </a:cubicBezTo>
                <a:cubicBezTo>
                  <a:pt x="1036722" y="214683"/>
                  <a:pt x="1201153" y="1504067"/>
                  <a:pt x="1672390" y="1760741"/>
                </a:cubicBezTo>
                <a:cubicBezTo>
                  <a:pt x="2143627" y="2017415"/>
                  <a:pt x="2864519" y="1798841"/>
                  <a:pt x="3585411" y="15802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F43CBFC0-C827-91BB-9F3E-9433CD79D4DB}"/>
              </a:ext>
            </a:extLst>
          </p:cNvPr>
          <p:cNvCxnSpPr/>
          <p:nvPr/>
        </p:nvCxnSpPr>
        <p:spPr>
          <a:xfrm>
            <a:off x="4572000" y="913284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C959A2CD-E2D4-F725-87EE-3069420DD16B}"/>
              </a:ext>
            </a:extLst>
          </p:cNvPr>
          <p:cNvSpPr txBox="1"/>
          <p:nvPr/>
        </p:nvSpPr>
        <p:spPr>
          <a:xfrm>
            <a:off x="1120138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#0 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E79181D-526C-064B-6593-7588315D213B}"/>
              </a:ext>
            </a:extLst>
          </p:cNvPr>
          <p:cNvSpPr txBox="1"/>
          <p:nvPr/>
        </p:nvSpPr>
        <p:spPr>
          <a:xfrm>
            <a:off x="5940152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#1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30120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0C461-1596-6E13-544E-06AB3383F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512CEC-006B-59E3-20DF-EA9E4BAD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1E5AE1-5055-115C-673F-054C2ED94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77314"/>
            <a:ext cx="2016224" cy="16801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91AEB4-C9F5-854B-E605-A494D28C3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177314"/>
            <a:ext cx="2016224" cy="168018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D42E435-C8F7-61BC-3622-5682D35A3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754" y="1372609"/>
            <a:ext cx="900190" cy="1534610"/>
          </a:xfrm>
          <a:prstGeom prst="rect">
            <a:avLst/>
          </a:prstGeom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CD5F75B9-5E85-C462-3DF1-D0E8358D3367}"/>
              </a:ext>
            </a:extLst>
          </p:cNvPr>
          <p:cNvSpPr/>
          <p:nvPr/>
        </p:nvSpPr>
        <p:spPr>
          <a:xfrm>
            <a:off x="3910263" y="1102775"/>
            <a:ext cx="3585411" cy="1876728"/>
          </a:xfrm>
          <a:custGeom>
            <a:avLst/>
            <a:gdLst>
              <a:gd name="connsiteX0" fmla="*/ 0 w 3585411"/>
              <a:gd name="connsiteY0" fmla="*/ 713993 h 1876728"/>
              <a:gd name="connsiteX1" fmla="*/ 757990 w 3585411"/>
              <a:gd name="connsiteY1" fmla="*/ 40225 h 1876728"/>
              <a:gd name="connsiteX2" fmla="*/ 1672390 w 3585411"/>
              <a:gd name="connsiteY2" fmla="*/ 1760741 h 1876728"/>
              <a:gd name="connsiteX3" fmla="*/ 3585411 w 3585411"/>
              <a:gd name="connsiteY3" fmla="*/ 1580267 h 187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5411" h="1876728">
                <a:moveTo>
                  <a:pt x="0" y="713993"/>
                </a:moveTo>
                <a:cubicBezTo>
                  <a:pt x="239629" y="289880"/>
                  <a:pt x="479258" y="-134233"/>
                  <a:pt x="757990" y="40225"/>
                </a:cubicBezTo>
                <a:cubicBezTo>
                  <a:pt x="1036722" y="214683"/>
                  <a:pt x="1201153" y="1504067"/>
                  <a:pt x="1672390" y="1760741"/>
                </a:cubicBezTo>
                <a:cubicBezTo>
                  <a:pt x="2143627" y="2017415"/>
                  <a:pt x="2864519" y="1798841"/>
                  <a:pt x="3585411" y="15802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42296138-C9B0-B31C-2D3C-AAC6B7CDA789}"/>
              </a:ext>
            </a:extLst>
          </p:cNvPr>
          <p:cNvCxnSpPr/>
          <p:nvPr/>
        </p:nvCxnSpPr>
        <p:spPr>
          <a:xfrm>
            <a:off x="4572000" y="913284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42F34DA-60F2-D5E1-5D87-8AE55E92AE7F}"/>
              </a:ext>
            </a:extLst>
          </p:cNvPr>
          <p:cNvSpPr txBox="1"/>
          <p:nvPr/>
        </p:nvSpPr>
        <p:spPr>
          <a:xfrm>
            <a:off x="1120138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#0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72C59CD-DD9F-1696-4DE8-FA64C73685A5}"/>
              </a:ext>
            </a:extLst>
          </p:cNvPr>
          <p:cNvSpPr txBox="1"/>
          <p:nvPr/>
        </p:nvSpPr>
        <p:spPr>
          <a:xfrm>
            <a:off x="5940152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#1 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569235DB-C6D8-97A2-CD52-DCA97A13DF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3624501"/>
                <a:ext cx="8507283" cy="1976732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zh-CN" dirty="0"/>
                  <a:t>Communication analysis (Backward path, assuming 8 GPUs)  </a:t>
                </a:r>
              </a:p>
              <a:p>
                <a:pPr lvl="1"/>
                <a:r>
                  <a:rPr kumimoji="1" lang="en-US" altLang="zh-CN" dirty="0"/>
                  <a:t>Between machine: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 bytes sent per iteration </a:t>
                </a:r>
              </a:p>
              <a:p>
                <a:pPr lvl="1"/>
                <a:r>
                  <a:rPr kumimoji="1" lang="en-US" altLang="zh-CN" dirty="0"/>
                  <a:t>Between GPU:  </a:t>
                </a:r>
                <a14:m>
                  <m:oMath xmlns:m="http://schemas.openxmlformats.org/officeDocument/2006/math">
                    <m:r>
                      <a:rPr kumimoji="1" lang="en-US" altLang="zh-CN" b="0" i="0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1.75 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𝑑𝑖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 bytes sent per iteration</a:t>
                </a:r>
              </a:p>
              <a:p>
                <a:r>
                  <a:rPr kumimoji="1" lang="en-US" altLang="zh-CN" dirty="0"/>
                  <a:t>The bandwidth of </a:t>
                </a:r>
                <a:r>
                  <a:rPr kumimoji="1" lang="en-US" altLang="zh-CN" dirty="0" err="1"/>
                  <a:t>NVLink</a:t>
                </a:r>
                <a:r>
                  <a:rPr kumimoji="1" lang="en-US" altLang="zh-CN" dirty="0"/>
                  <a:t> should be 1.75X larger to prevent being the bottleneck  </a:t>
                </a:r>
                <a:endParaRPr kumimoji="1" lang="zh-CN" altLang="en-US" dirty="0"/>
              </a:p>
            </p:txBody>
          </p:sp>
        </mc:Choice>
        <mc:Fallback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569235DB-C6D8-97A2-CD52-DCA97A13DF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3624501"/>
                <a:ext cx="8507283" cy="1976732"/>
              </a:xfrm>
              <a:blipFill>
                <a:blip r:embed="rId4"/>
                <a:stretch>
                  <a:fillRect l="-447" t="-637" r="-5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2347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9C152-4203-E3E7-E9EC-26BA5C9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B3865A3-6159-0B20-3FE4-9D1884C3FF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5"/>
                <a:ext cx="8229600" cy="444166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dirty="0"/>
                  <a:t>Goal: </a:t>
                </a:r>
                <a:r>
                  <a:rPr kumimoji="1" lang="en-US" altLang="zh-CN" dirty="0" err="1"/>
                  <a:t>NVLink</a:t>
                </a:r>
                <a:r>
                  <a:rPr kumimoji="1" lang="en-US" altLang="zh-CN" dirty="0"/>
                  <a:t> should be 1.75X faster than RDMA </a:t>
                </a:r>
              </a:p>
              <a:p>
                <a:pPr lvl="1"/>
                <a:r>
                  <a:rPr kumimoji="1" lang="en-US" altLang="zh-CN" dirty="0"/>
                  <a:t>To prevent becoming the communication bottleneck in our pipeline—tensor hybrid parallelism </a:t>
                </a:r>
              </a:p>
              <a:p>
                <a:r>
                  <a:rPr kumimoji="1" lang="en-US" altLang="zh-CN" dirty="0"/>
                  <a:t>A100 vs. RDMA </a:t>
                </a:r>
              </a:p>
              <a:p>
                <a:pPr lvl="1"/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300 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÷160=1.9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r>
                  <a:rPr kumimoji="1" lang="en-US" altLang="zh-CN" dirty="0"/>
                  <a:t>A800 vs. RDMA</a:t>
                </a:r>
              </a:p>
              <a:p>
                <a:pPr lvl="1"/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200 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÷160=1.25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r>
                  <a:rPr kumimoji="1" lang="en-US" altLang="zh-CN" dirty="0"/>
                  <a:t>With A800: the model parallelism will be bottlenecked by the </a:t>
                </a:r>
                <a:r>
                  <a:rPr kumimoji="1" lang="en-US" altLang="zh-CN" dirty="0" err="1"/>
                  <a:t>NVLink</a:t>
                </a:r>
                <a:r>
                  <a:rPr kumimoji="1" lang="en-US" altLang="zh-CN" dirty="0"/>
                  <a:t> !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B3865A3-6159-0B20-3FE4-9D1884C3FF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5"/>
                <a:ext cx="8229600" cy="4441668"/>
              </a:xfrm>
              <a:blipFill>
                <a:blip r:embed="rId3"/>
                <a:stretch>
                  <a:fillRect l="-617" t="-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EB415-4409-06CE-CCBA-EB06DBD8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8207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302840" y="3793604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3136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E960D-A5A8-D15D-A907-54FFE05A9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Recall: BSP for data parallel execution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5A0FBC-F117-6AAF-2391-09156AC7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/>
          </a:p>
        </p:txBody>
      </p:sp>
      <p:grpSp>
        <p:nvGrpSpPr>
          <p:cNvPr id="5" name="Group 53">
            <a:extLst>
              <a:ext uri="{FF2B5EF4-FFF2-40B4-BE49-F238E27FC236}">
                <a16:creationId xmlns:a16="http://schemas.microsoft.com/office/drawing/2014/main" id="{5F811147-839B-0A12-6C46-7B015A191DC2}"/>
              </a:ext>
            </a:extLst>
          </p:cNvPr>
          <p:cNvGrpSpPr/>
          <p:nvPr/>
        </p:nvGrpSpPr>
        <p:grpSpPr>
          <a:xfrm>
            <a:off x="1466788" y="2370684"/>
            <a:ext cx="6042909" cy="2222332"/>
            <a:chOff x="431717" y="2253734"/>
            <a:chExt cx="8057211" cy="2963109"/>
          </a:xfrm>
        </p:grpSpPr>
        <p:grpSp>
          <p:nvGrpSpPr>
            <p:cNvPr id="6" name="Group 14">
              <a:extLst>
                <a:ext uri="{FF2B5EF4-FFF2-40B4-BE49-F238E27FC236}">
                  <a16:creationId xmlns:a16="http://schemas.microsoft.com/office/drawing/2014/main" id="{0C0B4949-D90A-166C-3D37-126B4350F97C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4">
                <a:extLst>
                  <a:ext uri="{FF2B5EF4-FFF2-40B4-BE49-F238E27FC236}">
                    <a16:creationId xmlns:a16="http://schemas.microsoft.com/office/drawing/2014/main" id="{49740357-BCBD-1A47-8136-4D9442417EB4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7C229A60-97F4-22C6-E3F4-CE4B45FC5BFD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747C1D89-BBC8-F197-443C-E666EBA92ACF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6">
                <a:extLst>
                  <a:ext uri="{FF2B5EF4-FFF2-40B4-BE49-F238E27FC236}">
                    <a16:creationId xmlns:a16="http://schemas.microsoft.com/office/drawing/2014/main" id="{B8803EB6-4B2B-A71B-622E-7618048ABB7F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9">
                <a:extLst>
                  <a:ext uri="{FF2B5EF4-FFF2-40B4-BE49-F238E27FC236}">
                    <a16:creationId xmlns:a16="http://schemas.microsoft.com/office/drawing/2014/main" id="{330FD199-979A-DEEB-1C6E-79DE41665F77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0F1B4E3-03CD-81B1-AA4F-339EBFC3D08B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7A938FB9-2522-E254-9C54-8E2C59047453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10">
                <a:extLst>
                  <a:ext uri="{FF2B5EF4-FFF2-40B4-BE49-F238E27FC236}">
                    <a16:creationId xmlns:a16="http://schemas.microsoft.com/office/drawing/2014/main" id="{37D4718B-F592-1FFE-C51B-F2D7B962A46D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54">
            <a:extLst>
              <a:ext uri="{FF2B5EF4-FFF2-40B4-BE49-F238E27FC236}">
                <a16:creationId xmlns:a16="http://schemas.microsoft.com/office/drawing/2014/main" id="{66F0E3FB-248F-A054-937D-624F4659BDE3}"/>
              </a:ext>
            </a:extLst>
          </p:cNvPr>
          <p:cNvGrpSpPr/>
          <p:nvPr/>
        </p:nvGrpSpPr>
        <p:grpSpPr>
          <a:xfrm>
            <a:off x="2794742" y="2370683"/>
            <a:ext cx="2035617" cy="2199248"/>
            <a:chOff x="2202323" y="2253734"/>
            <a:chExt cx="2714156" cy="293233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C77BBE-EB2A-1475-73BB-F4935E013CF9}"/>
                </a:ext>
              </a:extLst>
            </p:cNvPr>
            <p:cNvSpPr/>
            <p:nvPr/>
          </p:nvSpPr>
          <p:spPr>
            <a:xfrm>
              <a:off x="2202323" y="2253734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3D0AB4-2850-00D3-5F4F-E750CA1A50E8}"/>
                </a:ext>
              </a:extLst>
            </p:cNvPr>
            <p:cNvSpPr/>
            <p:nvPr/>
          </p:nvSpPr>
          <p:spPr>
            <a:xfrm>
              <a:off x="2202323" y="3489066"/>
              <a:ext cx="27141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160BD1-8379-B996-32E7-8DDF35F8087B}"/>
                </a:ext>
              </a:extLst>
            </p:cNvPr>
            <p:cNvSpPr/>
            <p:nvPr/>
          </p:nvSpPr>
          <p:spPr>
            <a:xfrm>
              <a:off x="2202324" y="472439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grpSp>
        <p:nvGrpSpPr>
          <p:cNvPr id="19" name="Group 21">
            <a:extLst>
              <a:ext uri="{FF2B5EF4-FFF2-40B4-BE49-F238E27FC236}">
                <a16:creationId xmlns:a16="http://schemas.microsoft.com/office/drawing/2014/main" id="{3C708152-4C31-F050-88B7-48989F9285BB}"/>
              </a:ext>
            </a:extLst>
          </p:cNvPr>
          <p:cNvGrpSpPr/>
          <p:nvPr/>
        </p:nvGrpSpPr>
        <p:grpSpPr>
          <a:xfrm>
            <a:off x="4542182" y="2076182"/>
            <a:ext cx="646908" cy="3157582"/>
            <a:chOff x="5542720" y="1905000"/>
            <a:chExt cx="862544" cy="421010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27A7985-9AA4-A7A7-FC59-AEF5D31A57C5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BC7894-539D-BB76-2BF5-EEB5E9D53D77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43936A41-A478-3A25-23B2-2524D6C5A4ED}"/>
              </a:ext>
            </a:extLst>
          </p:cNvPr>
          <p:cNvGrpSpPr/>
          <p:nvPr/>
        </p:nvGrpSpPr>
        <p:grpSpPr>
          <a:xfrm>
            <a:off x="4857750" y="2543809"/>
            <a:ext cx="1200150" cy="1856794"/>
            <a:chOff x="4953000" y="2484566"/>
            <a:chExt cx="1600200" cy="2475725"/>
          </a:xfrm>
        </p:grpSpPr>
        <p:cxnSp>
          <p:nvCxnSpPr>
            <p:cNvPr id="23" name="Straight Arrow Connector 26">
              <a:extLst>
                <a:ext uri="{FF2B5EF4-FFF2-40B4-BE49-F238E27FC236}">
                  <a16:creationId xmlns:a16="http://schemas.microsoft.com/office/drawing/2014/main" id="{CFDA2499-F6A1-EBEF-C3E6-E70992A8FF85}"/>
                </a:ext>
              </a:extLst>
            </p:cNvPr>
            <p:cNvCxnSpPr/>
            <p:nvPr/>
          </p:nvCxnSpPr>
          <p:spPr>
            <a:xfrm>
              <a:off x="4953000" y="2484566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7">
              <a:extLst>
                <a:ext uri="{FF2B5EF4-FFF2-40B4-BE49-F238E27FC236}">
                  <a16:creationId xmlns:a16="http://schemas.microsoft.com/office/drawing/2014/main" id="{C7799382-D650-1A64-D65B-1527862FC64A}"/>
                </a:ext>
              </a:extLst>
            </p:cNvPr>
            <p:cNvCxnSpPr/>
            <p:nvPr/>
          </p:nvCxnSpPr>
          <p:spPr>
            <a:xfrm flipV="1"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30">
              <a:extLst>
                <a:ext uri="{FF2B5EF4-FFF2-40B4-BE49-F238E27FC236}">
                  <a16:creationId xmlns:a16="http://schemas.microsoft.com/office/drawing/2014/main" id="{CACF4774-429F-9E1E-E8C2-FF2668503349}"/>
                </a:ext>
              </a:extLst>
            </p:cNvPr>
            <p:cNvCxnSpPr/>
            <p:nvPr/>
          </p:nvCxnSpPr>
          <p:spPr>
            <a:xfrm flipV="1">
              <a:off x="5943600" y="2489625"/>
              <a:ext cx="609600" cy="246560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33">
              <a:extLst>
                <a:ext uri="{FF2B5EF4-FFF2-40B4-BE49-F238E27FC236}">
                  <a16:creationId xmlns:a16="http://schemas.microsoft.com/office/drawing/2014/main" id="{04DBBD0A-CA7C-7C65-D0F8-BEE6CEF38CD9}"/>
                </a:ext>
              </a:extLst>
            </p:cNvPr>
            <p:cNvCxnSpPr/>
            <p:nvPr/>
          </p:nvCxnSpPr>
          <p:spPr>
            <a:xfrm>
              <a:off x="5334000" y="2489625"/>
              <a:ext cx="838200" cy="2470666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35">
              <a:extLst>
                <a:ext uri="{FF2B5EF4-FFF2-40B4-BE49-F238E27FC236}">
                  <a16:creationId xmlns:a16="http://schemas.microsoft.com/office/drawing/2014/main" id="{E8436D41-7CB4-EE4D-BFE0-4B1A9EE02FA5}"/>
                </a:ext>
              </a:extLst>
            </p:cNvPr>
            <p:cNvCxnSpPr/>
            <p:nvPr/>
          </p:nvCxnSpPr>
          <p:spPr>
            <a:xfrm flipV="1">
              <a:off x="5867400" y="2489625"/>
              <a:ext cx="341241" cy="1235334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36">
              <a:extLst>
                <a:ext uri="{FF2B5EF4-FFF2-40B4-BE49-F238E27FC236}">
                  <a16:creationId xmlns:a16="http://schemas.microsoft.com/office/drawing/2014/main" id="{2C306A55-CA93-E189-F51F-E241800AAF2D}"/>
                </a:ext>
              </a:extLst>
            </p:cNvPr>
            <p:cNvCxnSpPr/>
            <p:nvPr/>
          </p:nvCxnSpPr>
          <p:spPr>
            <a:xfrm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6D43AD03-3A0D-588A-8764-CF4DF3FC3300}"/>
              </a:ext>
            </a:extLst>
          </p:cNvPr>
          <p:cNvSpPr txBox="1"/>
          <p:nvPr/>
        </p:nvSpPr>
        <p:spPr>
          <a:xfrm>
            <a:off x="342900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0" name="TextBox 38">
            <a:extLst>
              <a:ext uri="{FF2B5EF4-FFF2-40B4-BE49-F238E27FC236}">
                <a16:creationId xmlns:a16="http://schemas.microsoft.com/office/drawing/2014/main" id="{4ED196C0-7115-788E-F15D-EB44BD8F554E}"/>
              </a:ext>
            </a:extLst>
          </p:cNvPr>
          <p:cNvSpPr txBox="1"/>
          <p:nvPr/>
        </p:nvSpPr>
        <p:spPr>
          <a:xfrm>
            <a:off x="4842841" y="1889284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grpSp>
        <p:nvGrpSpPr>
          <p:cNvPr id="31" name="Group 55">
            <a:extLst>
              <a:ext uri="{FF2B5EF4-FFF2-40B4-BE49-F238E27FC236}">
                <a16:creationId xmlns:a16="http://schemas.microsoft.com/office/drawing/2014/main" id="{27C12A60-6886-83E0-06D9-A0715F073C9A}"/>
              </a:ext>
            </a:extLst>
          </p:cNvPr>
          <p:cNvGrpSpPr/>
          <p:nvPr/>
        </p:nvGrpSpPr>
        <p:grpSpPr>
          <a:xfrm>
            <a:off x="6100153" y="2374477"/>
            <a:ext cx="1292667" cy="2192994"/>
            <a:chOff x="6609537" y="2258792"/>
            <a:chExt cx="1723556" cy="2923992"/>
          </a:xfrm>
        </p:grpSpPr>
        <p:sp>
          <p:nvSpPr>
            <p:cNvPr id="32" name="Rectangle 47">
              <a:extLst>
                <a:ext uri="{FF2B5EF4-FFF2-40B4-BE49-F238E27FC236}">
                  <a16:creationId xmlns:a16="http://schemas.microsoft.com/office/drawing/2014/main" id="{43AB877A-DF40-A148-6D41-B84C5B396604}"/>
                </a:ext>
              </a:extLst>
            </p:cNvPr>
            <p:cNvSpPr/>
            <p:nvPr/>
          </p:nvSpPr>
          <p:spPr>
            <a:xfrm>
              <a:off x="6628820" y="2258792"/>
              <a:ext cx="167509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3" name="Rectangle 48">
              <a:extLst>
                <a:ext uri="{FF2B5EF4-FFF2-40B4-BE49-F238E27FC236}">
                  <a16:creationId xmlns:a16="http://schemas.microsoft.com/office/drawing/2014/main" id="{0B5F3F12-B2BD-2F67-A2A8-5C1A7A2A80F4}"/>
                </a:ext>
              </a:extLst>
            </p:cNvPr>
            <p:cNvSpPr/>
            <p:nvPr/>
          </p:nvSpPr>
          <p:spPr>
            <a:xfrm>
              <a:off x="6628804" y="3489066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4" name="Rectangle 49">
              <a:extLst>
                <a:ext uri="{FF2B5EF4-FFF2-40B4-BE49-F238E27FC236}">
                  <a16:creationId xmlns:a16="http://schemas.microsoft.com/office/drawing/2014/main" id="{C693905F-8AE7-6C89-2D4A-D281193E3AC3}"/>
                </a:ext>
              </a:extLst>
            </p:cNvPr>
            <p:cNvSpPr/>
            <p:nvPr/>
          </p:nvSpPr>
          <p:spPr>
            <a:xfrm>
              <a:off x="6609537" y="472111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sp>
        <p:nvSpPr>
          <p:cNvPr id="35" name="TextBox 50">
            <a:extLst>
              <a:ext uri="{FF2B5EF4-FFF2-40B4-BE49-F238E27FC236}">
                <a16:creationId xmlns:a16="http://schemas.microsoft.com/office/drawing/2014/main" id="{44EB7384-7010-5C3D-55D2-98F29B255782}"/>
              </a:ext>
            </a:extLst>
          </p:cNvPr>
          <p:cNvSpPr txBox="1"/>
          <p:nvPr/>
        </p:nvSpPr>
        <p:spPr>
          <a:xfrm>
            <a:off x="645795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3EE61A1C-5593-6380-90ED-26A7EF26A0CA}"/>
              </a:ext>
            </a:extLst>
          </p:cNvPr>
          <p:cNvSpPr/>
          <p:nvPr/>
        </p:nvSpPr>
        <p:spPr>
          <a:xfrm>
            <a:off x="3630209" y="2411358"/>
            <a:ext cx="1200150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sp>
        <p:nvSpPr>
          <p:cNvPr id="37" name="Rectangle 52">
            <a:extLst>
              <a:ext uri="{FF2B5EF4-FFF2-40B4-BE49-F238E27FC236}">
                <a16:creationId xmlns:a16="http://schemas.microsoft.com/office/drawing/2014/main" id="{7917B22E-E27F-AF76-A5CC-5DC065FEF4F3}"/>
              </a:ext>
            </a:extLst>
          </p:cNvPr>
          <p:cNvSpPr/>
          <p:nvPr/>
        </p:nvSpPr>
        <p:spPr>
          <a:xfrm>
            <a:off x="4087411" y="4264358"/>
            <a:ext cx="742949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38" name="Group 22">
            <a:extLst>
              <a:ext uri="{FF2B5EF4-FFF2-40B4-BE49-F238E27FC236}">
                <a16:creationId xmlns:a16="http://schemas.microsoft.com/office/drawing/2014/main" id="{A3E3F611-54CB-80FA-E81A-B32846B6BF57}"/>
              </a:ext>
            </a:extLst>
          </p:cNvPr>
          <p:cNvGrpSpPr/>
          <p:nvPr/>
        </p:nvGrpSpPr>
        <p:grpSpPr>
          <a:xfrm>
            <a:off x="5799482" y="2076182"/>
            <a:ext cx="646908" cy="3157582"/>
            <a:chOff x="5542720" y="1905000"/>
            <a:chExt cx="862544" cy="4210108"/>
          </a:xfrm>
        </p:grpSpPr>
        <p:cxnSp>
          <p:nvCxnSpPr>
            <p:cNvPr id="39" name="Straight Connector 23">
              <a:extLst>
                <a:ext uri="{FF2B5EF4-FFF2-40B4-BE49-F238E27FC236}">
                  <a16:creationId xmlns:a16="http://schemas.microsoft.com/office/drawing/2014/main" id="{5F132AC0-AF7D-1641-C479-A46D5488026A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24">
              <a:extLst>
                <a:ext uri="{FF2B5EF4-FFF2-40B4-BE49-F238E27FC236}">
                  <a16:creationId xmlns:a16="http://schemas.microsoft.com/office/drawing/2014/main" id="{92698F1C-950D-8EFA-3E93-055451B4A7E2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sp>
        <p:nvSpPr>
          <p:cNvPr id="41" name="Rectangle 56">
            <a:extLst>
              <a:ext uri="{FF2B5EF4-FFF2-40B4-BE49-F238E27FC236}">
                <a16:creationId xmlns:a16="http://schemas.microsoft.com/office/drawing/2014/main" id="{AD7B6ED7-AB85-D39A-C61C-5383C88965F8}"/>
              </a:ext>
            </a:extLst>
          </p:cNvPr>
          <p:cNvSpPr/>
          <p:nvPr/>
        </p:nvSpPr>
        <p:spPr>
          <a:xfrm>
            <a:off x="6972300" y="3341654"/>
            <a:ext cx="806951" cy="229608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ED03C266-8A90-6DDC-084E-BE2132B674B2}"/>
              </a:ext>
            </a:extLst>
          </p:cNvPr>
          <p:cNvGrpSpPr/>
          <p:nvPr/>
        </p:nvGrpSpPr>
        <p:grpSpPr>
          <a:xfrm>
            <a:off x="1543050" y="2794933"/>
            <a:ext cx="1028700" cy="2286000"/>
            <a:chOff x="533400" y="2819400"/>
            <a:chExt cx="1371600" cy="3048000"/>
          </a:xfrm>
        </p:grpSpPr>
        <p:grpSp>
          <p:nvGrpSpPr>
            <p:cNvPr id="43" name="Group 3">
              <a:extLst>
                <a:ext uri="{FF2B5EF4-FFF2-40B4-BE49-F238E27FC236}">
                  <a16:creationId xmlns:a16="http://schemas.microsoft.com/office/drawing/2014/main" id="{AF1565A5-8812-139F-C1CF-D60DE03F1F2A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50" name="Rounded Rectangle 39">
                <a:extLst>
                  <a:ext uri="{FF2B5EF4-FFF2-40B4-BE49-F238E27FC236}">
                    <a16:creationId xmlns:a16="http://schemas.microsoft.com/office/drawing/2014/main" id="{C52BCA70-358A-AB48-4471-549D6E633262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51" name="Right Arrow 2">
                <a:extLst>
                  <a:ext uri="{FF2B5EF4-FFF2-40B4-BE49-F238E27FC236}">
                    <a16:creationId xmlns:a16="http://schemas.microsoft.com/office/drawing/2014/main" id="{FD7FB226-7531-25C5-3C90-6A4B01032136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4" name="Group 41">
              <a:extLst>
                <a:ext uri="{FF2B5EF4-FFF2-40B4-BE49-F238E27FC236}">
                  <a16:creationId xmlns:a16="http://schemas.microsoft.com/office/drawing/2014/main" id="{D57B3D4C-9930-6A90-EF9C-9ED9B3A6A959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48" name="Rounded Rectangle 42">
                <a:extLst>
                  <a:ext uri="{FF2B5EF4-FFF2-40B4-BE49-F238E27FC236}">
                    <a16:creationId xmlns:a16="http://schemas.microsoft.com/office/drawing/2014/main" id="{372BECEC-E7AA-AEAB-CDBE-94D3C4F80BB7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9" name="Right Arrow 43">
                <a:extLst>
                  <a:ext uri="{FF2B5EF4-FFF2-40B4-BE49-F238E27FC236}">
                    <a16:creationId xmlns:a16="http://schemas.microsoft.com/office/drawing/2014/main" id="{DC3C94ED-8532-FFA1-585D-C097CFD548C2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1D9B3A1-6FDA-9C89-CC10-6C5DD9AF9128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92307C6C-047C-9CD3-48E3-E09356E61223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7" name="Right Arrow 46">
                <a:extLst>
                  <a:ext uri="{FF2B5EF4-FFF2-40B4-BE49-F238E27FC236}">
                    <a16:creationId xmlns:a16="http://schemas.microsoft.com/office/drawing/2014/main" id="{F9B81609-AE37-162B-C5AF-6D81E7348067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52" name="Group 18">
            <a:extLst>
              <a:ext uri="{FF2B5EF4-FFF2-40B4-BE49-F238E27FC236}">
                <a16:creationId xmlns:a16="http://schemas.microsoft.com/office/drawing/2014/main" id="{C9D96C34-2833-5BDD-CC2D-93257F38823D}"/>
              </a:ext>
            </a:extLst>
          </p:cNvPr>
          <p:cNvGrpSpPr/>
          <p:nvPr/>
        </p:nvGrpSpPr>
        <p:grpSpPr>
          <a:xfrm>
            <a:off x="3028950" y="2794933"/>
            <a:ext cx="1828800" cy="2286000"/>
            <a:chOff x="2514600" y="2819400"/>
            <a:chExt cx="2438400" cy="3048000"/>
          </a:xfrm>
        </p:grpSpPr>
        <p:grpSp>
          <p:nvGrpSpPr>
            <p:cNvPr id="53" name="Group 57">
              <a:extLst>
                <a:ext uri="{FF2B5EF4-FFF2-40B4-BE49-F238E27FC236}">
                  <a16:creationId xmlns:a16="http://schemas.microsoft.com/office/drawing/2014/main" id="{F45905A1-9B67-DA53-F117-851C3B9FA3D3}"/>
                </a:ext>
              </a:extLst>
            </p:cNvPr>
            <p:cNvGrpSpPr/>
            <p:nvPr/>
          </p:nvGrpSpPr>
          <p:grpSpPr>
            <a:xfrm>
              <a:off x="2514600" y="2819400"/>
              <a:ext cx="1371600" cy="533400"/>
              <a:chOff x="1143000" y="2895600"/>
              <a:chExt cx="1371600" cy="533400"/>
            </a:xfrm>
          </p:grpSpPr>
          <p:sp>
            <p:nvSpPr>
              <p:cNvPr id="60" name="Rounded Rectangle 58">
                <a:extLst>
                  <a:ext uri="{FF2B5EF4-FFF2-40B4-BE49-F238E27FC236}">
                    <a16:creationId xmlns:a16="http://schemas.microsoft.com/office/drawing/2014/main" id="{235BFF61-3D57-8A02-0D0A-265F4E5FF07A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1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61" name="Right Arrow 59">
                <a:extLst>
                  <a:ext uri="{FF2B5EF4-FFF2-40B4-BE49-F238E27FC236}">
                    <a16:creationId xmlns:a16="http://schemas.microsoft.com/office/drawing/2014/main" id="{9D60030D-BE8C-D341-7600-D6B127BCC5D6}"/>
                  </a:ext>
                </a:extLst>
              </p:cNvPr>
              <p:cNvSpPr/>
              <p:nvPr/>
            </p:nvSpPr>
            <p:spPr>
              <a:xfrm rot="19187059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4" name="Group 60">
              <a:extLst>
                <a:ext uri="{FF2B5EF4-FFF2-40B4-BE49-F238E27FC236}">
                  <a16:creationId xmlns:a16="http://schemas.microsoft.com/office/drawing/2014/main" id="{3CC8C213-3B43-8BD0-203D-F42EE1238115}"/>
                </a:ext>
              </a:extLst>
            </p:cNvPr>
            <p:cNvGrpSpPr/>
            <p:nvPr/>
          </p:nvGrpSpPr>
          <p:grpSpPr>
            <a:xfrm>
              <a:off x="3581400" y="4038600"/>
              <a:ext cx="1371600" cy="533400"/>
              <a:chOff x="1143000" y="2895600"/>
              <a:chExt cx="1371600" cy="533400"/>
            </a:xfrm>
          </p:grpSpPr>
          <p:sp>
            <p:nvSpPr>
              <p:cNvPr id="58" name="Rounded Rectangle 61">
                <a:extLst>
                  <a:ext uri="{FF2B5EF4-FFF2-40B4-BE49-F238E27FC236}">
                    <a16:creationId xmlns:a16="http://schemas.microsoft.com/office/drawing/2014/main" id="{B9BC952E-86E0-4E51-3415-C67D60618E9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2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9" name="Right Arrow 62">
                <a:extLst>
                  <a:ext uri="{FF2B5EF4-FFF2-40B4-BE49-F238E27FC236}">
                    <a16:creationId xmlns:a16="http://schemas.microsoft.com/office/drawing/2014/main" id="{1DE00C7D-2607-E2C6-0DB9-EE72E37C839B}"/>
                  </a:ext>
                </a:extLst>
              </p:cNvPr>
              <p:cNvSpPr/>
              <p:nvPr/>
            </p:nvSpPr>
            <p:spPr>
              <a:xfrm rot="2958776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5" name="Group 63">
              <a:extLst>
                <a:ext uri="{FF2B5EF4-FFF2-40B4-BE49-F238E27FC236}">
                  <a16:creationId xmlns:a16="http://schemas.microsoft.com/office/drawing/2014/main" id="{21E24431-71B1-220A-3631-EE27F5A9ADCB}"/>
                </a:ext>
              </a:extLst>
            </p:cNvPr>
            <p:cNvGrpSpPr/>
            <p:nvPr/>
          </p:nvGrpSpPr>
          <p:grpSpPr>
            <a:xfrm>
              <a:off x="3124200" y="5334000"/>
              <a:ext cx="1371600" cy="533400"/>
              <a:chOff x="1143000" y="2895600"/>
              <a:chExt cx="1371600" cy="533400"/>
            </a:xfrm>
          </p:grpSpPr>
          <p:sp>
            <p:nvSpPr>
              <p:cNvPr id="56" name="Rounded Rectangle 64">
                <a:extLst>
                  <a:ext uri="{FF2B5EF4-FFF2-40B4-BE49-F238E27FC236}">
                    <a16:creationId xmlns:a16="http://schemas.microsoft.com/office/drawing/2014/main" id="{2F8F3E6B-6C45-BDB4-00E5-5192779AE8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3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7" name="Right Arrow 65">
                <a:extLst>
                  <a:ext uri="{FF2B5EF4-FFF2-40B4-BE49-F238E27FC236}">
                    <a16:creationId xmlns:a16="http://schemas.microsoft.com/office/drawing/2014/main" id="{DBCADA80-057C-AE52-AB7E-AAC43E21F02A}"/>
                  </a:ext>
                </a:extLst>
              </p:cNvPr>
              <p:cNvSpPr/>
              <p:nvPr/>
            </p:nvSpPr>
            <p:spPr>
              <a:xfrm rot="20556231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62" name="Group 75">
            <a:extLst>
              <a:ext uri="{FF2B5EF4-FFF2-40B4-BE49-F238E27FC236}">
                <a16:creationId xmlns:a16="http://schemas.microsoft.com/office/drawing/2014/main" id="{82506E2A-E8B7-AED7-ABAF-0D5BF293B748}"/>
              </a:ext>
            </a:extLst>
          </p:cNvPr>
          <p:cNvGrpSpPr/>
          <p:nvPr/>
        </p:nvGrpSpPr>
        <p:grpSpPr>
          <a:xfrm>
            <a:off x="6100141" y="2736363"/>
            <a:ext cx="1028700" cy="2286000"/>
            <a:chOff x="533400" y="2819400"/>
            <a:chExt cx="1371600" cy="3048000"/>
          </a:xfrm>
        </p:grpSpPr>
        <p:grpSp>
          <p:nvGrpSpPr>
            <p:cNvPr id="63" name="Group 76">
              <a:extLst>
                <a:ext uri="{FF2B5EF4-FFF2-40B4-BE49-F238E27FC236}">
                  <a16:creationId xmlns:a16="http://schemas.microsoft.com/office/drawing/2014/main" id="{98AAEBA8-A5B4-FFDE-0A68-E85D816E2AF1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70" name="Rounded Rectangle 83">
                <a:extLst>
                  <a:ext uri="{FF2B5EF4-FFF2-40B4-BE49-F238E27FC236}">
                    <a16:creationId xmlns:a16="http://schemas.microsoft.com/office/drawing/2014/main" id="{9F84AF05-09D1-D600-2669-3D58226F236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71" name="Right Arrow 84">
                <a:extLst>
                  <a:ext uri="{FF2B5EF4-FFF2-40B4-BE49-F238E27FC236}">
                    <a16:creationId xmlns:a16="http://schemas.microsoft.com/office/drawing/2014/main" id="{D08DFE7C-C207-7DF9-C4DA-6DAD1031B614}"/>
                  </a:ext>
                </a:extLst>
              </p:cNvPr>
              <p:cNvSpPr/>
              <p:nvPr/>
            </p:nvSpPr>
            <p:spPr>
              <a:xfrm rot="20266155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4" name="Group 77">
              <a:extLst>
                <a:ext uri="{FF2B5EF4-FFF2-40B4-BE49-F238E27FC236}">
                  <a16:creationId xmlns:a16="http://schemas.microsoft.com/office/drawing/2014/main" id="{B6E22D2E-69CF-8AB0-B3B9-EA60A3FE7477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68" name="Rounded Rectangle 81">
                <a:extLst>
                  <a:ext uri="{FF2B5EF4-FFF2-40B4-BE49-F238E27FC236}">
                    <a16:creationId xmlns:a16="http://schemas.microsoft.com/office/drawing/2014/main" id="{589269D1-6411-DBD5-C5AA-286063DDBD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9" name="Right Arrow 82">
                <a:extLst>
                  <a:ext uri="{FF2B5EF4-FFF2-40B4-BE49-F238E27FC236}">
                    <a16:creationId xmlns:a16="http://schemas.microsoft.com/office/drawing/2014/main" id="{3954EBEE-5B20-73F3-6802-D6F96E6821F3}"/>
                  </a:ext>
                </a:extLst>
              </p:cNvPr>
              <p:cNvSpPr/>
              <p:nvPr/>
            </p:nvSpPr>
            <p:spPr>
              <a:xfrm rot="20111223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5" name="Group 78">
              <a:extLst>
                <a:ext uri="{FF2B5EF4-FFF2-40B4-BE49-F238E27FC236}">
                  <a16:creationId xmlns:a16="http://schemas.microsoft.com/office/drawing/2014/main" id="{D716FA8C-2C32-1590-0F67-36E5D34F5A03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66" name="Rounded Rectangle 79">
                <a:extLst>
                  <a:ext uri="{FF2B5EF4-FFF2-40B4-BE49-F238E27FC236}">
                    <a16:creationId xmlns:a16="http://schemas.microsoft.com/office/drawing/2014/main" id="{5650C615-90A4-753C-CF09-DF99A8A0D5E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7" name="Right Arrow 80">
                <a:extLst>
                  <a:ext uri="{FF2B5EF4-FFF2-40B4-BE49-F238E27FC236}">
                    <a16:creationId xmlns:a16="http://schemas.microsoft.com/office/drawing/2014/main" id="{452994BE-4E7F-06E2-9449-C43A7225657A}"/>
                  </a:ext>
                </a:extLst>
              </p:cNvPr>
              <p:cNvSpPr/>
              <p:nvPr/>
            </p:nvSpPr>
            <p:spPr>
              <a:xfrm rot="19836594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sp>
        <p:nvSpPr>
          <p:cNvPr id="72" name="TextBox 37">
            <a:extLst>
              <a:ext uri="{FF2B5EF4-FFF2-40B4-BE49-F238E27FC236}">
                <a16:creationId xmlns:a16="http://schemas.microsoft.com/office/drawing/2014/main" id="{1B73C84D-B340-8BFF-A39C-C35C23B59741}"/>
              </a:ext>
            </a:extLst>
          </p:cNvPr>
          <p:cNvSpPr txBox="1"/>
          <p:nvPr/>
        </p:nvSpPr>
        <p:spPr>
          <a:xfrm>
            <a:off x="5010129" y="4460730"/>
            <a:ext cx="9396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 b="1" err="1">
                <a:solidFill>
                  <a:srgbClr val="C00000"/>
                </a:solidFill>
                <a:latin typeface="Gill Sans Light"/>
                <a:cs typeface="Gill Sans Light"/>
                <a:sym typeface="Arial"/>
              </a:rPr>
              <a:t>Allreduce</a:t>
            </a:r>
            <a:endParaRPr lang="en-US" sz="1500" b="1">
              <a:solidFill>
                <a:srgbClr val="C00000"/>
              </a:solidFill>
              <a:latin typeface="Gill Sans Light"/>
              <a:cs typeface="Gill Sans Light"/>
              <a:sym typeface="Arial"/>
            </a:endParaRPr>
          </a:p>
        </p:txBody>
      </p:sp>
      <p:sp>
        <p:nvSpPr>
          <p:cNvPr id="73" name="内容占位符 2">
            <a:extLst>
              <a:ext uri="{FF2B5EF4-FFF2-40B4-BE49-F238E27FC236}">
                <a16:creationId xmlns:a16="http://schemas.microsoft.com/office/drawing/2014/main" id="{9E5319D9-C30A-A335-89CB-9859504FB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lang="en-US" altLang="zh-CN">
                <a:sym typeface="Wingdings" pitchFamily="2" charset="2"/>
              </a:rPr>
              <a:t>Problem: may have idle time at each process </a:t>
            </a:r>
          </a:p>
          <a:p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65681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5" grpId="0"/>
      <p:bldP spid="36" grpId="0" animBg="1"/>
      <p:bldP spid="37" grpId="0" animBg="1"/>
      <p:bldP spid="41" grpId="0" animBg="1"/>
      <p:bldP spid="7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AF51F-EC10-FC90-2FF3-F7A6F3B7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Asynchronous Execution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286685-6EC6-7DDC-BEE4-BE08C74C3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idea: each process does not wait for others</a:t>
            </a:r>
          </a:p>
          <a:p>
            <a:pPr lvl="1"/>
            <a:r>
              <a:rPr kumimoji="1" lang="en-US" altLang="zh-CN"/>
              <a:t>Update the gradients upon receive a messages, no iteration barrier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E594F7-0D2C-B44D-1C7D-EEC647C5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87305804-789D-A491-6296-DDF35564F6B0}"/>
              </a:ext>
            </a:extLst>
          </p:cNvPr>
          <p:cNvGrpSpPr/>
          <p:nvPr/>
        </p:nvGrpSpPr>
        <p:grpSpPr>
          <a:xfrm>
            <a:off x="1475656" y="2857500"/>
            <a:ext cx="6042909" cy="2222332"/>
            <a:chOff x="431717" y="2253734"/>
            <a:chExt cx="8057211" cy="2963109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8D1F5B34-448E-6F78-0C9F-7BC2E29CCBDA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11">
                <a:extLst>
                  <a:ext uri="{FF2B5EF4-FFF2-40B4-BE49-F238E27FC236}">
                    <a16:creationId xmlns:a16="http://schemas.microsoft.com/office/drawing/2014/main" id="{86251198-8DE2-D9D3-4090-130C690A9AD9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01FD7119-6F4D-BEDA-4BAA-CFF8421C4AB2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5295DFA3-E840-5ADF-CF6D-58C048B4585D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B24F734D-73E3-843B-5C1E-C6F0B8D0AAED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10">
                <a:extLst>
                  <a:ext uri="{FF2B5EF4-FFF2-40B4-BE49-F238E27FC236}">
                    <a16:creationId xmlns:a16="http://schemas.microsoft.com/office/drawing/2014/main" id="{3C07A8C3-9AE0-41B4-A3B2-F64BB8E67CA8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20AF98FD-301C-06AC-B906-B74592160603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F1CF92BB-A558-C7E8-6AD1-4317A20B6B28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8">
                <a:extLst>
                  <a:ext uri="{FF2B5EF4-FFF2-40B4-BE49-F238E27FC236}">
                    <a16:creationId xmlns:a16="http://schemas.microsoft.com/office/drawing/2014/main" id="{4BB9352D-7305-7D03-C7CE-8F2DCEC5C8CC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Rectangle 13">
            <a:extLst>
              <a:ext uri="{FF2B5EF4-FFF2-40B4-BE49-F238E27FC236}">
                <a16:creationId xmlns:a16="http://schemas.microsoft.com/office/drawing/2014/main" id="{180F5C6E-390E-3791-E3FA-2E926C94096C}"/>
              </a:ext>
            </a:extLst>
          </p:cNvPr>
          <p:cNvSpPr/>
          <p:nvPr/>
        </p:nvSpPr>
        <p:spPr>
          <a:xfrm>
            <a:off x="2803610" y="2859397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40D5EE0E-DFF5-09EB-F009-9311D4376F16}"/>
              </a:ext>
            </a:extLst>
          </p:cNvPr>
          <p:cNvSpPr/>
          <p:nvPr/>
        </p:nvSpPr>
        <p:spPr>
          <a:xfrm>
            <a:off x="2803610" y="3788376"/>
            <a:ext cx="203561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47F06FA1-D519-BED3-E84D-180F7B3E528A}"/>
              </a:ext>
            </a:extLst>
          </p:cNvPr>
          <p:cNvSpPr/>
          <p:nvPr/>
        </p:nvSpPr>
        <p:spPr>
          <a:xfrm>
            <a:off x="2803611" y="471049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D8E755A1-3EC1-A594-C11A-9BAD87B8AAA7}"/>
              </a:ext>
            </a:extLst>
          </p:cNvPr>
          <p:cNvSpPr txBox="1"/>
          <p:nvPr/>
        </p:nvSpPr>
        <p:spPr>
          <a:xfrm>
            <a:off x="343786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63A1AAAD-77E0-D840-9129-A6456E443619}"/>
              </a:ext>
            </a:extLst>
          </p:cNvPr>
          <p:cNvSpPr txBox="1"/>
          <p:nvPr/>
        </p:nvSpPr>
        <p:spPr>
          <a:xfrm>
            <a:off x="4851709" y="2376100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F76BD062-AA12-5F1F-6BD9-C14F9CDE2569}"/>
              </a:ext>
            </a:extLst>
          </p:cNvPr>
          <p:cNvSpPr/>
          <p:nvPr/>
        </p:nvSpPr>
        <p:spPr>
          <a:xfrm>
            <a:off x="3666468" y="2859397"/>
            <a:ext cx="1256322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36973585-2B7E-F9E7-2B36-A79B4F3DC43A}"/>
              </a:ext>
            </a:extLst>
          </p:cNvPr>
          <p:cNvSpPr/>
          <p:nvPr/>
        </p:nvSpPr>
        <p:spPr>
          <a:xfrm>
            <a:off x="4866618" y="3788376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C9B80F08-B2D2-33B5-14A5-EA43BEFE0EAC}"/>
              </a:ext>
            </a:extLst>
          </p:cNvPr>
          <p:cNvSpPr/>
          <p:nvPr/>
        </p:nvSpPr>
        <p:spPr>
          <a:xfrm>
            <a:off x="4111187" y="470803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554A937E-1E24-83FA-E575-67F5ABF88F48}"/>
              </a:ext>
            </a:extLst>
          </p:cNvPr>
          <p:cNvSpPr txBox="1"/>
          <p:nvPr/>
        </p:nvSpPr>
        <p:spPr>
          <a:xfrm>
            <a:off x="646681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cxnSp>
        <p:nvCxnSpPr>
          <p:cNvPr id="24" name="!!Straight Arrow Connector 26">
            <a:extLst>
              <a:ext uri="{FF2B5EF4-FFF2-40B4-BE49-F238E27FC236}">
                <a16:creationId xmlns:a16="http://schemas.microsoft.com/office/drawing/2014/main" id="{ED513D35-3848-134F-1496-D3F8AFD6169B}"/>
              </a:ext>
            </a:extLst>
          </p:cNvPr>
          <p:cNvCxnSpPr/>
          <p:nvPr/>
        </p:nvCxnSpPr>
        <p:spPr>
          <a:xfrm>
            <a:off x="3219200" y="303062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!!Straight Arrow Connector 27">
            <a:extLst>
              <a:ext uri="{FF2B5EF4-FFF2-40B4-BE49-F238E27FC236}">
                <a16:creationId xmlns:a16="http://schemas.microsoft.com/office/drawing/2014/main" id="{A02B428A-CE19-58E2-BAB9-117FC6114469}"/>
              </a:ext>
            </a:extLst>
          </p:cNvPr>
          <p:cNvCxnSpPr/>
          <p:nvPr/>
        </p:nvCxnSpPr>
        <p:spPr>
          <a:xfrm flipV="1">
            <a:off x="3830406" y="3957124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!!Straight Arrow Connector 30">
            <a:extLst>
              <a:ext uri="{FF2B5EF4-FFF2-40B4-BE49-F238E27FC236}">
                <a16:creationId xmlns:a16="http://schemas.microsoft.com/office/drawing/2014/main" id="{2A2B1B88-E73A-D649-00CD-A201B0C44415}"/>
              </a:ext>
            </a:extLst>
          </p:cNvPr>
          <p:cNvCxnSpPr/>
          <p:nvPr/>
        </p:nvCxnSpPr>
        <p:spPr>
          <a:xfrm flipV="1">
            <a:off x="3588111" y="3034418"/>
            <a:ext cx="457200" cy="184920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!!Straight Arrow Connector 33">
            <a:extLst>
              <a:ext uri="{FF2B5EF4-FFF2-40B4-BE49-F238E27FC236}">
                <a16:creationId xmlns:a16="http://schemas.microsoft.com/office/drawing/2014/main" id="{AEDB6A3D-73A2-751B-8783-26F2095A3572}"/>
              </a:ext>
            </a:extLst>
          </p:cNvPr>
          <p:cNvCxnSpPr/>
          <p:nvPr/>
        </p:nvCxnSpPr>
        <p:spPr>
          <a:xfrm>
            <a:off x="4382027" y="3040193"/>
            <a:ext cx="628650" cy="185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!!Straight Arrow Connector 35">
            <a:extLst>
              <a:ext uri="{FF2B5EF4-FFF2-40B4-BE49-F238E27FC236}">
                <a16:creationId xmlns:a16="http://schemas.microsoft.com/office/drawing/2014/main" id="{7D3BE23F-3972-1424-847A-4CB83498D97E}"/>
              </a:ext>
            </a:extLst>
          </p:cNvPr>
          <p:cNvCxnSpPr/>
          <p:nvPr/>
        </p:nvCxnSpPr>
        <p:spPr>
          <a:xfrm flipV="1">
            <a:off x="3903083" y="3019502"/>
            <a:ext cx="255931" cy="92650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!!Straight Arrow Connector 36">
            <a:extLst>
              <a:ext uri="{FF2B5EF4-FFF2-40B4-BE49-F238E27FC236}">
                <a16:creationId xmlns:a16="http://schemas.microsoft.com/office/drawing/2014/main" id="{3B782DA9-FDDB-BA66-7742-161785F779E6}"/>
              </a:ext>
            </a:extLst>
          </p:cNvPr>
          <p:cNvCxnSpPr/>
          <p:nvPr/>
        </p:nvCxnSpPr>
        <p:spPr>
          <a:xfrm>
            <a:off x="4470270" y="404587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20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68278-AE31-60E0-5EBD-DABF69B8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Async vs. Sync execution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073CB9-2D4A-E235-4416-A91B3609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/>
              <a:t>Async</a:t>
            </a:r>
          </a:p>
          <a:p>
            <a:pPr lvl="1"/>
            <a:r>
              <a:rPr kumimoji="1" lang="en-US" altLang="zh-CN"/>
              <a:t>Pros: efficiency </a:t>
            </a:r>
          </a:p>
          <a:p>
            <a:pPr lvl="1"/>
            <a:r>
              <a:rPr kumimoji="1" lang="en-US" altLang="zh-CN"/>
              <a:t>Cons: trade accuracy for performance </a:t>
            </a:r>
          </a:p>
          <a:p>
            <a:r>
              <a:rPr kumimoji="1" lang="en-US" altLang="zh-CN"/>
              <a:t>Sync</a:t>
            </a:r>
          </a:p>
          <a:p>
            <a:pPr lvl="1"/>
            <a:r>
              <a:rPr kumimoji="1" lang="en-US" altLang="zh-CN"/>
              <a:t>Pros: Preserve the SGD training property</a:t>
            </a:r>
          </a:p>
          <a:p>
            <a:pPr lvl="1"/>
            <a:r>
              <a:rPr kumimoji="1" lang="en-US" altLang="zh-CN"/>
              <a:t>Cons: poor performance </a:t>
            </a:r>
          </a:p>
          <a:p>
            <a:r>
              <a:rPr kumimoji="1" lang="en-US" altLang="zh-CN"/>
              <a:t>Which is better? </a:t>
            </a:r>
          </a:p>
          <a:p>
            <a:pPr lvl="1"/>
            <a:r>
              <a:rPr kumimoji="1" lang="en-US" altLang="zh-CN"/>
              <a:t>Hard to tell. But, as a system designer, preserving the algorithms property is </a:t>
            </a:r>
            <a:r>
              <a:rPr kumimoji="1" lang="en-US" altLang="zh-CN" b="1">
                <a:solidFill>
                  <a:srgbClr val="C00000"/>
                </a:solidFill>
              </a:rPr>
              <a:t>very important</a:t>
            </a:r>
            <a:r>
              <a:rPr kumimoji="1" lang="en-US" altLang="zh-CN"/>
              <a:t>. Any design that alter the training property should be justified </a:t>
            </a:r>
          </a:p>
          <a:p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1C927B-484A-70BA-C966-C6EC58C6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71DC639-3B2D-E88D-B7D4-04CBFB5330B7}"/>
              </a:ext>
            </a:extLst>
          </p:cNvPr>
          <p:cNvSpPr txBox="1">
            <a:spLocks/>
          </p:cNvSpPr>
          <p:nvPr/>
        </p:nvSpPr>
        <p:spPr>
          <a:xfrm>
            <a:off x="4788024" y="134355"/>
            <a:ext cx="4176464" cy="162052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Common</a:t>
            </a:r>
            <a:r>
              <a:rPr kumimoji="1" lang="en-US" altLang="zh-CN" sz="2400" b="0"/>
              <a:t>: nearly all training currently adopts a synchronous approach 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25242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42328</TotalTime>
  <Words>4136</Words>
  <Application>Microsoft Macintosh PowerPoint</Application>
  <PresentationFormat>全屏显示(16:10)</PresentationFormat>
  <Paragraphs>980</Paragraphs>
  <Slides>72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5" baseType="lpstr">
      <vt:lpstr>DengXian</vt:lpstr>
      <vt:lpstr>微软雅黑</vt:lpstr>
      <vt:lpstr>NVIDIA-APAC</vt:lpstr>
      <vt:lpstr>Arial</vt:lpstr>
      <vt:lpstr>Calibri</vt:lpstr>
      <vt:lpstr>Cambria Math</vt:lpstr>
      <vt:lpstr>Candara</vt:lpstr>
      <vt:lpstr>Century Gothic</vt:lpstr>
      <vt:lpstr>Consolas</vt:lpstr>
      <vt:lpstr>Gill Sans Light</vt:lpstr>
      <vt:lpstr>Verdana</vt:lpstr>
      <vt:lpstr>Wingdings</vt:lpstr>
      <vt:lpstr>1_Office 主题​​</vt:lpstr>
      <vt:lpstr>Distributed Computing frameworks The case of distributed training</vt:lpstr>
      <vt:lpstr>Review: The computation graph abstraction </vt:lpstr>
      <vt:lpstr>Dryad proposes &amp; uses DAG as the distributed computation abstraction </vt:lpstr>
      <vt:lpstr>Review: computation graph as the language of AI </vt:lpstr>
      <vt:lpstr>One thing to note: graph fusion </vt:lpstr>
      <vt:lpstr>Distributed training</vt:lpstr>
      <vt:lpstr>Review: why distributed training? Device doesn’t scale</vt:lpstr>
      <vt:lpstr>Review: why distributed training? Scaling law</vt:lpstr>
      <vt:lpstr>Review: Ideal Metric of Success for Efficient Training</vt:lpstr>
      <vt:lpstr>Pseudocode for Stochastic Gradient Descent </vt:lpstr>
      <vt:lpstr>Review: Parallelization Opportunities</vt:lpstr>
      <vt:lpstr>(Sync) data parallel</vt:lpstr>
      <vt:lpstr>Synchronous Data Parallelism</vt:lpstr>
      <vt:lpstr>Synchronous Data Parallelism</vt:lpstr>
      <vt:lpstr>Pseudocode for (iterative) data parallel in action </vt:lpstr>
      <vt:lpstr>Synchronous Data Parallelism </vt:lpstr>
      <vt:lpstr>How to parallelize the partitioned graphs? BSP</vt:lpstr>
      <vt:lpstr>Communication primitives in distributed computing</vt:lpstr>
      <vt:lpstr>Communication primitives in distributed computing</vt:lpstr>
      <vt:lpstr>Key communication operator: allreduce </vt:lpstr>
      <vt:lpstr>System requirements for AllReduce</vt:lpstr>
      <vt:lpstr>Try #1: parameter server </vt:lpstr>
      <vt:lpstr>Allreduce with a single parameter server (PS)</vt:lpstr>
      <vt:lpstr>Allreduce with a single parameter server (PS)</vt:lpstr>
      <vt:lpstr>Try #2: De-centralized approach for allreduce </vt:lpstr>
      <vt:lpstr>Analysis of the naïve decentralized reduce</vt:lpstr>
      <vt:lpstr>Try#2: De-centralized approach for allreduce </vt:lpstr>
      <vt:lpstr>De-centralized approach for allreduce </vt:lpstr>
      <vt:lpstr>Analysis of the naïve decentralized reduce</vt:lpstr>
      <vt:lpstr>Idea: partition the data to reduce traffic</vt:lpstr>
      <vt:lpstr>Try #3: Ring allreduce </vt:lpstr>
      <vt:lpstr>Ring allreduce </vt:lpstr>
      <vt:lpstr>Why ring allreduce can work? </vt:lpstr>
      <vt:lpstr>Analysis of the communication cost of ring allreduce</vt:lpstr>
      <vt:lpstr>Allreduce: put it all together</vt:lpstr>
      <vt:lpstr>More reduce methods exist </vt:lpstr>
      <vt:lpstr>Case study: NVLink + RDMA </vt:lpstr>
      <vt:lpstr>What does NVLink Look Like?</vt:lpstr>
      <vt:lpstr>Why is NVLink Fast?</vt:lpstr>
      <vt:lpstr>Communication heterogeneity</vt:lpstr>
      <vt:lpstr>Parallelization Opportunities</vt:lpstr>
      <vt:lpstr>Recall: Data Parallelism</vt:lpstr>
      <vt:lpstr>Drawback of data parallelism: replicated model </vt:lpstr>
      <vt:lpstr>Trend: Training Large Models</vt:lpstr>
      <vt:lpstr>Model parallelism </vt:lpstr>
      <vt:lpstr>Pipeline parallelism </vt:lpstr>
      <vt:lpstr>Pipeline parallelism</vt:lpstr>
      <vt:lpstr>Technique: micro-batching </vt:lpstr>
      <vt:lpstr>Pipeline parallelism &amp; the number of micro-batch </vt:lpstr>
      <vt:lpstr>Pipeline parallelism &amp; the number of micro-batch </vt:lpstr>
      <vt:lpstr>Problems with Large Batch Training</vt:lpstr>
      <vt:lpstr>Problems with large batch size</vt:lpstr>
      <vt:lpstr>Can we reduce the number of pipeline stages (p)? </vt:lpstr>
      <vt:lpstr>Tensor parallelism</vt:lpstr>
      <vt:lpstr>Model Parallelism: Forward Pass</vt:lpstr>
      <vt:lpstr>Model Parallelism: Backward Pass</vt:lpstr>
      <vt:lpstr>Backward Pass</vt:lpstr>
      <vt:lpstr>Tensor parallelism: communication analysis </vt:lpstr>
      <vt:lpstr>Put it altogether: parallelize distributed training  </vt:lpstr>
      <vt:lpstr>Summary: model parallelism </vt:lpstr>
      <vt:lpstr>Case study: A100 vs. A800</vt:lpstr>
      <vt:lpstr>The US conducted a GPU ban on China, mainly restricting GPU communication performance (some kind of out-dated)</vt:lpstr>
      <vt:lpstr>Case study: A100 vs. A800</vt:lpstr>
      <vt:lpstr>Case study: Distributed training on DGX A100 (8 X A100 server) </vt:lpstr>
      <vt:lpstr>Thought experiment: why 600 -&gt; 400GB/s? </vt:lpstr>
      <vt:lpstr>Thought experiment: why 600 -&gt; 400GB/s? </vt:lpstr>
      <vt:lpstr>Thought experiment: why 600 -&gt; 400GB/s? </vt:lpstr>
      <vt:lpstr>Thought experiment: why 600 -&gt; 400GB/s? </vt:lpstr>
      <vt:lpstr>Parallelization Opportunities</vt:lpstr>
      <vt:lpstr>Recall: BSP for data parallel execution </vt:lpstr>
      <vt:lpstr>Asynchronous Execution</vt:lpstr>
      <vt:lpstr>Async vs. Sync execution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2358</cp:revision>
  <cp:lastPrinted>2020-03-02T13:38:09Z</cp:lastPrinted>
  <dcterms:created xsi:type="dcterms:W3CDTF">2017-11-24T09:35:45Z</dcterms:created>
  <dcterms:modified xsi:type="dcterms:W3CDTF">2023-12-12T06:28:20Z</dcterms:modified>
</cp:coreProperties>
</file>